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Lst>
  <p:sldSz cy="6858000" cx="12192000"/>
  <p:notesSz cx="6858000" cy="1857375"/>
  <p:embeddedFontLst>
    <p:embeddedFont>
      <p:font typeface="IBM Plex Mono SemiBold"/>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57" roundtripDataSignature="AMtx7mgnCDZDKTCOIll8bslP+A9AIF0uz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IBMPlexMonoSemiBold-regular.fntdata"/><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IBMPlexMonoSemiBold-italic.fntdata"/><Relationship Id="rId10" Type="http://schemas.openxmlformats.org/officeDocument/2006/relationships/slide" Target="slides/slide5.xml"/><Relationship Id="rId54" Type="http://schemas.openxmlformats.org/officeDocument/2006/relationships/font" Target="fonts/IBMPlexMonoSemiBold-bold.fntdata"/><Relationship Id="rId13" Type="http://schemas.openxmlformats.org/officeDocument/2006/relationships/slide" Target="slides/slide8.xml"/><Relationship Id="rId57" Type="http://customschemas.google.com/relationships/presentationmetadata" Target="metadata"/><Relationship Id="rId12" Type="http://schemas.openxmlformats.org/officeDocument/2006/relationships/slide" Target="slides/slide7.xml"/><Relationship Id="rId56" Type="http://schemas.openxmlformats.org/officeDocument/2006/relationships/font" Target="fonts/IBMPlexMonoSemiBold-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jpg>
</file>

<file path=ppt/media/image2.png>
</file>

<file path=ppt/media/image20.png>
</file>

<file path=ppt/media/image21.png>
</file>

<file path=ppt/media/image22.png>
</file>

<file path=ppt/media/image23.jpg>
</file>

<file path=ppt/media/image24.png>
</file>

<file path=ppt/media/image25.png>
</file>

<file path=ppt/media/image26.jpg>
</file>

<file path=ppt/media/image27.jpg>
</file>

<file path=ppt/media/image28.png>
</file>

<file path=ppt/media/image29.png>
</file>

<file path=ppt/media/image3.jpg>
</file>

<file path=ppt/media/image30.png>
</file>

<file path=ppt/media/image31.png>
</file>

<file path=ppt/media/image32.jpg>
</file>

<file path=ppt/media/image33.jpg>
</file>

<file path=ppt/media/image34.jpg>
</file>

<file path=ppt/media/image35.png>
</file>

<file path=ppt/media/image36.png>
</file>

<file path=ppt/media/image37.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4" name="Google Shape;26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7" name="Google Shape;327;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328" name="Google Shape;328;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0" name="Google Shape;350;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9" name="Google Shape;359;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8" name="Google Shape;368;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7" name="Google Shape;377;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6" name="Google Shape;386;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1" name="Google Shape;401;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0" name="Google Shape;410;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8" name="Google Shape;418;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6" name="Google Shape;426;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4" name="Google Shape;434;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1" name="Google Shape;441;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9" name="Google Shape;449;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7" name="Google Shape;457;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4" name="Google Shape;464;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2" name="Google Shape;472;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7" name="Google Shape;477;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5" name="Google Shape;485;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3" name="Google Shape;493;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4" name="Google Shape;504;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9" name="Google Shape;509;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7" name="Google Shape;517;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5" name="Google Shape;525;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3" name="Google Shape;533;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8" name="Google Shape;538;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7" name="Google Shape;547;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4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6" name="Google Shape;556;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3" name="Google Shape;563;p4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4" name="Google Shape;564;p4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4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1" name="Google Shape;571;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19" name="Google Shape;11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 name="Google Shape;188;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showMasterSp="0">
  <p:cSld name="1_Blank">
    <p:spTree>
      <p:nvGrpSpPr>
        <p:cNvPr id="11" name="Shape 11"/>
        <p:cNvGrpSpPr/>
        <p:nvPr/>
      </p:nvGrpSpPr>
      <p:grpSpPr>
        <a:xfrm>
          <a:off x="0" y="0"/>
          <a:ext cx="0" cy="0"/>
          <a:chOff x="0" y="0"/>
          <a:chExt cx="0" cy="0"/>
        </a:xfrm>
      </p:grpSpPr>
      <p:sp>
        <p:nvSpPr>
          <p:cNvPr id="12" name="Google Shape;12;p5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marR="0" rtl="0" algn="ctr">
              <a:lnSpc>
                <a:spcPct val="90000"/>
              </a:lnSpc>
              <a:spcBef>
                <a:spcPts val="0"/>
              </a:spcBef>
              <a:spcAft>
                <a:spcPts val="0"/>
              </a:spcAft>
              <a:buClr>
                <a:srgbClr val="005493"/>
              </a:buClr>
              <a:buSzPts val="4800"/>
              <a:buFont typeface="IBM Plex Mono SemiBold"/>
              <a:buNone/>
              <a:defRPr b="0" i="0" sz="4800" u="none" cap="none" strike="noStrike">
                <a:solidFill>
                  <a:srgbClr val="005493"/>
                </a:solidFill>
                <a:latin typeface="IBM Plex Mono SemiBold"/>
                <a:ea typeface="IBM Plex Mono SemiBold"/>
                <a:cs typeface="IBM Plex Mono SemiBold"/>
                <a:sym typeface="IBM Plex Mono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5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5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8" name="Google Shape;58;p5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marR="0" rtl="0" algn="l">
              <a:lnSpc>
                <a:spcPct val="90000"/>
              </a:lnSpc>
              <a:spcBef>
                <a:spcPts val="1000"/>
              </a:spcBef>
              <a:spcAft>
                <a:spcPts val="0"/>
              </a:spcAft>
              <a:buClr>
                <a:schemeClr val="dk1"/>
              </a:buClr>
              <a:buSzPts val="3200"/>
              <a:buFont typeface="Arial"/>
              <a:buChar char="•"/>
              <a:defRPr sz="3200">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 name="Google Shape;59;p5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0" name="Google Shape;60;p59"/>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1" name="Google Shape;61;p5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5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6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5" name="Google Shape;65;p60"/>
          <p:cNvSpPr/>
          <p:nvPr>
            <p:ph idx="2" type="pic"/>
          </p:nvPr>
        </p:nvSpPr>
        <p:spPr>
          <a:xfrm>
            <a:off x="5183188" y="987425"/>
            <a:ext cx="6172200" cy="4873625"/>
          </a:xfrm>
          <a:prstGeom prst="rect">
            <a:avLst/>
          </a:prstGeom>
          <a:noFill/>
          <a:ln>
            <a:noFill/>
          </a:ln>
        </p:spPr>
      </p:sp>
      <p:sp>
        <p:nvSpPr>
          <p:cNvPr id="66" name="Google Shape;66;p6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7" name="Google Shape;67;p60"/>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8" name="Google Shape;68;p6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6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61"/>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2" name="Google Shape;72;p6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3" name="Google Shape;73;p6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4" name="Google Shape;74;p6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5" name="Google Shape;75;p6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62"/>
          <p:cNvSpPr txBox="1"/>
          <p:nvPr>
            <p:ph type="title"/>
          </p:nvPr>
        </p:nvSpPr>
        <p:spPr>
          <a:xfrm rot="5400000">
            <a:off x="7133431" y="1956594"/>
            <a:ext cx="5811838" cy="262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8" name="Google Shape;78;p6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9" name="Google Shape;79;p62"/>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0" name="Google Shape;80;p6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1" name="Google Shape;81;p6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 name="Shape 14"/>
        <p:cNvGrpSpPr/>
        <p:nvPr/>
      </p:nvGrpSpPr>
      <p:grpSpPr>
        <a:xfrm>
          <a:off x="0" y="0"/>
          <a:ext cx="0" cy="0"/>
          <a:chOff x="0" y="0"/>
          <a:chExt cx="0" cy="0"/>
        </a:xfrm>
      </p:grpSpPr>
      <p:sp>
        <p:nvSpPr>
          <p:cNvPr id="15" name="Google Shape;15;p5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5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 name="Google Shape;18;p5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19" name="Google Shape;19;p52"/>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 name="Google Shape;20;p5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5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53"/>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4" name="Google Shape;24;p5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 name="Google Shape;25;p5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6" name="Google Shape;26;p5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7" name="Google Shape;27;p5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Vertical Title and Text">
  <p:cSld name="1_Vertical Title and Text">
    <p:spTree>
      <p:nvGrpSpPr>
        <p:cNvPr id="28" name="Shape 28"/>
        <p:cNvGrpSpPr/>
        <p:nvPr/>
      </p:nvGrpSpPr>
      <p:grpSpPr>
        <a:xfrm>
          <a:off x="0" y="0"/>
          <a:ext cx="0" cy="0"/>
          <a:chOff x="0" y="0"/>
          <a:chExt cx="0" cy="0"/>
        </a:xfrm>
      </p:grpSpPr>
      <p:sp>
        <p:nvSpPr>
          <p:cNvPr id="29" name="Google Shape;29;p5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0" name="Google Shape;30;p5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55"/>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 name="Google Shape;33;p5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4" name="Google Shape;34;p5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 name="Google Shape;35;p55"/>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55"/>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5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56"/>
          <p:cNvSpPr txBox="1"/>
          <p:nvPr>
            <p:ph type="title"/>
          </p:nvPr>
        </p:nvSpPr>
        <p:spPr>
          <a:xfrm>
            <a:off x="839788"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0" name="Google Shape;40;p5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1" name="Google Shape;41;p5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5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3" name="Google Shape;43;p5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4" name="Google Shape;44;p56"/>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56"/>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6" name="Google Shape;46;p5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57"/>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9" name="Google Shape;49;p57"/>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0" name="Google Shape;50;p57"/>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Google Shape;51;p5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5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5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5" name="Google Shape;55;p5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600" u="none" cap="none" strike="noStrike">
                <a:solidFill>
                  <a:srgbClr val="1C7DDB"/>
                </a:solidFill>
                <a:latin typeface="Arial"/>
                <a:ea typeface="Arial"/>
                <a:cs typeface="Arial"/>
                <a:sym typeface="Arial"/>
              </a:defRPr>
            </a:lvl1pPr>
            <a:lvl2pPr indent="0" lvl="1" marL="0" marR="0" rtl="0" algn="r">
              <a:spcBef>
                <a:spcPts val="0"/>
              </a:spcBef>
              <a:buNone/>
              <a:defRPr b="0" i="0" sz="1600" u="none" cap="none" strike="noStrike">
                <a:solidFill>
                  <a:srgbClr val="1C7DDB"/>
                </a:solidFill>
                <a:latin typeface="Arial"/>
                <a:ea typeface="Arial"/>
                <a:cs typeface="Arial"/>
                <a:sym typeface="Arial"/>
              </a:defRPr>
            </a:lvl2pPr>
            <a:lvl3pPr indent="0" lvl="2" marL="0" marR="0" rtl="0" algn="r">
              <a:spcBef>
                <a:spcPts val="0"/>
              </a:spcBef>
              <a:buNone/>
              <a:defRPr b="0" i="0" sz="1600" u="none" cap="none" strike="noStrike">
                <a:solidFill>
                  <a:srgbClr val="1C7DDB"/>
                </a:solidFill>
                <a:latin typeface="Arial"/>
                <a:ea typeface="Arial"/>
                <a:cs typeface="Arial"/>
                <a:sym typeface="Arial"/>
              </a:defRPr>
            </a:lvl3pPr>
            <a:lvl4pPr indent="0" lvl="3" marL="0" marR="0" rtl="0" algn="r">
              <a:spcBef>
                <a:spcPts val="0"/>
              </a:spcBef>
              <a:buNone/>
              <a:defRPr b="0" i="0" sz="1600" u="none" cap="none" strike="noStrike">
                <a:solidFill>
                  <a:srgbClr val="1C7DDB"/>
                </a:solidFill>
                <a:latin typeface="Arial"/>
                <a:ea typeface="Arial"/>
                <a:cs typeface="Arial"/>
                <a:sym typeface="Arial"/>
              </a:defRPr>
            </a:lvl4pPr>
            <a:lvl5pPr indent="0" lvl="4" marL="0" marR="0" rtl="0" algn="r">
              <a:spcBef>
                <a:spcPts val="0"/>
              </a:spcBef>
              <a:buNone/>
              <a:defRPr b="0" i="0" sz="1600" u="none" cap="none" strike="noStrike">
                <a:solidFill>
                  <a:srgbClr val="1C7DDB"/>
                </a:solidFill>
                <a:latin typeface="Arial"/>
                <a:ea typeface="Arial"/>
                <a:cs typeface="Arial"/>
                <a:sym typeface="Arial"/>
              </a:defRPr>
            </a:lvl5pPr>
            <a:lvl6pPr indent="0" lvl="5" marL="0" marR="0" rtl="0" algn="r">
              <a:spcBef>
                <a:spcPts val="0"/>
              </a:spcBef>
              <a:buNone/>
              <a:defRPr b="0" i="0" sz="1600" u="none" cap="none" strike="noStrike">
                <a:solidFill>
                  <a:srgbClr val="1C7DDB"/>
                </a:solidFill>
                <a:latin typeface="Arial"/>
                <a:ea typeface="Arial"/>
                <a:cs typeface="Arial"/>
                <a:sym typeface="Arial"/>
              </a:defRPr>
            </a:lvl6pPr>
            <a:lvl7pPr indent="0" lvl="6" marL="0" marR="0" rtl="0" algn="r">
              <a:spcBef>
                <a:spcPts val="0"/>
              </a:spcBef>
              <a:buNone/>
              <a:defRPr b="0" i="0" sz="1600" u="none" cap="none" strike="noStrike">
                <a:solidFill>
                  <a:srgbClr val="1C7DDB"/>
                </a:solidFill>
                <a:latin typeface="Arial"/>
                <a:ea typeface="Arial"/>
                <a:cs typeface="Arial"/>
                <a:sym typeface="Arial"/>
              </a:defRPr>
            </a:lvl7pPr>
            <a:lvl8pPr indent="0" lvl="7" marL="0" marR="0" rtl="0" algn="r">
              <a:spcBef>
                <a:spcPts val="0"/>
              </a:spcBef>
              <a:buNone/>
              <a:defRPr b="0" i="0" sz="1600" u="none" cap="none" strike="noStrike">
                <a:solidFill>
                  <a:srgbClr val="1C7DDB"/>
                </a:solidFill>
                <a:latin typeface="Arial"/>
                <a:ea typeface="Arial"/>
                <a:cs typeface="Arial"/>
                <a:sym typeface="Arial"/>
              </a:defRPr>
            </a:lvl8pPr>
            <a:lvl9pPr indent="0" lvl="8" marL="0" marR="0" rtl="0" algn="r">
              <a:spcBef>
                <a:spcPts val="0"/>
              </a:spcBef>
              <a:buNone/>
              <a:defRPr b="0" i="0" sz="1600" u="none" cap="none" strike="noStrike">
                <a:solidFill>
                  <a:srgbClr val="1C7D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4.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4.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4.png"/><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4.png"/><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png"/><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4.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4.png"/><Relationship Id="rId4"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4.png"/><Relationship Id="rId4" Type="http://schemas.openxmlformats.org/officeDocument/2006/relationships/image" Target="../media/image16.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4.png"/><Relationship Id="rId4" Type="http://schemas.openxmlformats.org/officeDocument/2006/relationships/image" Target="../media/image10.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4.png"/><Relationship Id="rId4" Type="http://schemas.openxmlformats.org/officeDocument/2006/relationships/image" Target="../media/image23.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4.png"/><Relationship Id="rId4" Type="http://schemas.openxmlformats.org/officeDocument/2006/relationships/image" Target="../media/image19.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4.png"/><Relationship Id="rId4" Type="http://schemas.openxmlformats.org/officeDocument/2006/relationships/image" Target="../media/image28.png"/><Relationship Id="rId5" Type="http://schemas.openxmlformats.org/officeDocument/2006/relationships/image" Target="../media/image26.jpg"/><Relationship Id="rId6" Type="http://schemas.openxmlformats.org/officeDocument/2006/relationships/image" Target="../media/image27.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4.png"/><Relationship Id="rId4" Type="http://schemas.openxmlformats.org/officeDocument/2006/relationships/image" Target="../media/image3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4.png"/><Relationship Id="rId4" Type="http://schemas.openxmlformats.org/officeDocument/2006/relationships/image" Target="../media/image2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4.png"/><Relationship Id="rId4" Type="http://schemas.openxmlformats.org/officeDocument/2006/relationships/image" Target="../media/image3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3.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png"/><Relationship Id="rId4" Type="http://schemas.openxmlformats.org/officeDocument/2006/relationships/image" Target="../media/image3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4.png"/><Relationship Id="rId4" Type="http://schemas.openxmlformats.org/officeDocument/2006/relationships/image" Target="../media/image3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 Id="rId3" Type="http://schemas.openxmlformats.org/officeDocument/2006/relationships/image" Target="../media/image3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
          <p:cNvSpPr txBox="1"/>
          <p:nvPr/>
        </p:nvSpPr>
        <p:spPr>
          <a:xfrm>
            <a:off x="888546" y="4568734"/>
            <a:ext cx="2514600" cy="1477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000">
                <a:solidFill>
                  <a:schemeClr val="lt2"/>
                </a:solidFill>
                <a:latin typeface="Calibri"/>
                <a:ea typeface="Calibri"/>
                <a:cs typeface="Calibri"/>
                <a:sym typeface="Calibri"/>
              </a:rPr>
              <a:t>KariAnn Harjo</a:t>
            </a:r>
            <a:endParaRPr sz="3000">
              <a:solidFill>
                <a:schemeClr val="lt2"/>
              </a:solidFill>
              <a:latin typeface="Calibri"/>
              <a:ea typeface="Calibri"/>
              <a:cs typeface="Calibri"/>
              <a:sym typeface="Calibri"/>
            </a:endParaRPr>
          </a:p>
          <a:p>
            <a:pPr indent="0" lvl="0" marL="0" marR="0" rtl="0" algn="l">
              <a:spcBef>
                <a:spcPts val="0"/>
              </a:spcBef>
              <a:spcAft>
                <a:spcPts val="0"/>
              </a:spcAft>
              <a:buNone/>
            </a:pPr>
            <a:r>
              <a:t/>
            </a:r>
            <a:endParaRPr sz="3000">
              <a:solidFill>
                <a:schemeClr val="lt2"/>
              </a:solidFill>
              <a:latin typeface="Calibri"/>
              <a:ea typeface="Calibri"/>
              <a:cs typeface="Calibri"/>
              <a:sym typeface="Calibri"/>
            </a:endParaRPr>
          </a:p>
          <a:p>
            <a:pPr indent="0" lvl="0" marL="0" marR="0" rtl="0" algn="l">
              <a:spcBef>
                <a:spcPts val="0"/>
              </a:spcBef>
              <a:spcAft>
                <a:spcPts val="0"/>
              </a:spcAft>
              <a:buNone/>
            </a:pPr>
            <a:r>
              <a:rPr lang="en-US" sz="3000">
                <a:solidFill>
                  <a:schemeClr val="lt2"/>
                </a:solidFill>
                <a:latin typeface="Calibri"/>
                <a:ea typeface="Calibri"/>
                <a:cs typeface="Calibri"/>
                <a:sym typeface="Calibri"/>
              </a:rPr>
              <a:t>April 30, 2022</a:t>
            </a:r>
            <a:endParaRPr sz="3000">
              <a:solidFill>
                <a:schemeClr val="lt2"/>
              </a:solidFill>
              <a:latin typeface="Calibri"/>
              <a:ea typeface="Calibri"/>
              <a:cs typeface="Calibri"/>
              <a:sym typeface="Calibri"/>
            </a:endParaRPr>
          </a:p>
        </p:txBody>
      </p:sp>
      <p:pic>
        <p:nvPicPr>
          <p:cNvPr descr="IBM Skills Network Logo - Horizontal-noai copy.png" id="87" name="Google Shape;87;p1"/>
          <p:cNvPicPr preferRelativeResize="0"/>
          <p:nvPr/>
        </p:nvPicPr>
        <p:blipFill rotWithShape="1">
          <a:blip r:embed="rId4">
            <a:alphaModFix/>
          </a:blip>
          <a:srcRect b="0" l="0" r="0" t="0"/>
          <a:stretch/>
        </p:blipFill>
        <p:spPr>
          <a:xfrm>
            <a:off x="889820" y="676828"/>
            <a:ext cx="2104103" cy="629183"/>
          </a:xfrm>
          <a:prstGeom prst="rect">
            <a:avLst/>
          </a:prstGeom>
          <a:noFill/>
          <a:ln>
            <a:noFill/>
          </a:ln>
        </p:spPr>
      </p:pic>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7" name="Shape 237"/>
        <p:cNvGrpSpPr/>
        <p:nvPr/>
      </p:nvGrpSpPr>
      <p:grpSpPr>
        <a:xfrm>
          <a:off x="0" y="0"/>
          <a:ext cx="0" cy="0"/>
          <a:chOff x="0" y="0"/>
          <a:chExt cx="0" cy="0"/>
        </a:xfrm>
      </p:grpSpPr>
      <p:sp>
        <p:nvSpPr>
          <p:cNvPr id="238" name="Google Shape;238;p1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39" name="Google Shape;239;p10"/>
          <p:cNvSpPr txBox="1"/>
          <p:nvPr>
            <p:ph idx="1" type="body"/>
          </p:nvPr>
        </p:nvSpPr>
        <p:spPr>
          <a:xfrm>
            <a:off x="756155" y="1770205"/>
            <a:ext cx="10687961" cy="4351338"/>
          </a:xfrm>
          <a:prstGeom prst="rect">
            <a:avLst/>
          </a:prstGeom>
          <a:noFill/>
          <a:ln>
            <a:noFill/>
          </a:ln>
        </p:spPr>
        <p:txBody>
          <a:bodyPr anchorCtr="0" anchor="t" bIns="45700" lIns="91425" spcFirstLastPara="1" rIns="91425" wrap="square" tIns="45700">
            <a:noAutofit/>
          </a:bodyPr>
          <a:lstStyle/>
          <a:p>
            <a:pPr indent="-3809" lvl="0" marL="16510" marR="0" rtl="0" algn="l">
              <a:lnSpc>
                <a:spcPct val="100000"/>
              </a:lnSpc>
              <a:spcBef>
                <a:spcPts val="0"/>
              </a:spcBef>
              <a:spcAft>
                <a:spcPts val="0"/>
              </a:spcAft>
              <a:buClr>
                <a:srgbClr val="404040"/>
              </a:buClr>
              <a:buSzPts val="2200"/>
              <a:buChar char="•"/>
            </a:pPr>
            <a:r>
              <a:rPr lang="en-US" sz="2200">
                <a:solidFill>
                  <a:srgbClr val="404040"/>
                </a:solidFill>
              </a:rPr>
              <a:t>Create a training label with landing outcomes where successful = 1 &amp; failure = 0.</a:t>
            </a:r>
            <a:endParaRPr sz="2200">
              <a:solidFill>
                <a:schemeClr val="dk1"/>
              </a:solidFill>
            </a:endParaRPr>
          </a:p>
          <a:p>
            <a:pPr indent="-3809" lvl="0" marL="16510" marR="0" rtl="0" algn="l">
              <a:lnSpc>
                <a:spcPct val="100000"/>
              </a:lnSpc>
              <a:spcBef>
                <a:spcPts val="1175"/>
              </a:spcBef>
              <a:spcAft>
                <a:spcPts val="0"/>
              </a:spcAft>
              <a:buClr>
                <a:srgbClr val="404040"/>
              </a:buClr>
              <a:buSzPts val="2200"/>
              <a:buChar char="•"/>
            </a:pPr>
            <a:r>
              <a:rPr lang="en-US" sz="2200">
                <a:solidFill>
                  <a:srgbClr val="404040"/>
                </a:solidFill>
              </a:rPr>
              <a:t>Outcome column has two components: ‘Mission Outcome’ ‘Landing Location’</a:t>
            </a:r>
            <a:endParaRPr sz="2200">
              <a:solidFill>
                <a:schemeClr val="dk1"/>
              </a:solidFill>
            </a:endParaRPr>
          </a:p>
          <a:p>
            <a:pPr indent="-3809" lvl="0" marL="16510" marR="5080" rtl="0" algn="l">
              <a:lnSpc>
                <a:spcPct val="150000"/>
              </a:lnSpc>
              <a:spcBef>
                <a:spcPts val="290"/>
              </a:spcBef>
              <a:spcAft>
                <a:spcPts val="0"/>
              </a:spcAft>
              <a:buClr>
                <a:srgbClr val="404040"/>
              </a:buClr>
              <a:buSzPts val="2200"/>
              <a:buChar char="•"/>
            </a:pPr>
            <a:r>
              <a:rPr lang="en-US" sz="2200">
                <a:solidFill>
                  <a:srgbClr val="404040"/>
                </a:solidFill>
              </a:rPr>
              <a:t>New training label column ‘class’ with a value of 1 if ‘Mission Outcome’ is True and 0 otherwise.  </a:t>
            </a:r>
            <a:r>
              <a:rPr lang="en-US" sz="2200" u="sng">
                <a:solidFill>
                  <a:srgbClr val="404040"/>
                </a:solidFill>
              </a:rPr>
              <a:t>Value Mapping:</a:t>
            </a:r>
            <a:endParaRPr sz="2200">
              <a:solidFill>
                <a:schemeClr val="dk1"/>
              </a:solidFill>
            </a:endParaRPr>
          </a:p>
          <a:p>
            <a:pPr indent="-3809" lvl="0" marL="16510" marR="0" rtl="0" algn="l">
              <a:lnSpc>
                <a:spcPct val="100000"/>
              </a:lnSpc>
              <a:spcBef>
                <a:spcPts val="1275"/>
              </a:spcBef>
              <a:spcAft>
                <a:spcPts val="0"/>
              </a:spcAft>
              <a:buClr>
                <a:srgbClr val="404040"/>
              </a:buClr>
              <a:buSzPts val="2200"/>
              <a:buChar char="•"/>
            </a:pPr>
            <a:r>
              <a:rPr lang="en-US" sz="2200">
                <a:solidFill>
                  <a:srgbClr val="404040"/>
                </a:solidFill>
              </a:rPr>
              <a:t>True ASDS, True RTLS, &amp; True Ocean – set to -&gt; 1</a:t>
            </a:r>
            <a:endParaRPr sz="2200">
              <a:solidFill>
                <a:schemeClr val="dk1"/>
              </a:solidFill>
            </a:endParaRPr>
          </a:p>
          <a:p>
            <a:pPr indent="-3809" lvl="0" marL="16510" marR="0" rtl="0" algn="l">
              <a:lnSpc>
                <a:spcPct val="100000"/>
              </a:lnSpc>
              <a:spcBef>
                <a:spcPts val="1200"/>
              </a:spcBef>
              <a:spcAft>
                <a:spcPts val="0"/>
              </a:spcAft>
              <a:buClr>
                <a:srgbClr val="404040"/>
              </a:buClr>
              <a:buSzPts val="2200"/>
              <a:buChar char="•"/>
            </a:pPr>
            <a:r>
              <a:rPr lang="en-US" sz="2200">
                <a:solidFill>
                  <a:srgbClr val="404040"/>
                </a:solidFill>
              </a:rPr>
              <a:t>None None, False ASDS, None ASDS, False Ocean, False RTLS – set to -&gt; 0</a:t>
            </a:r>
            <a:br>
              <a:rPr lang="en-US" sz="2200">
                <a:solidFill>
                  <a:srgbClr val="404040"/>
                </a:solidFill>
              </a:rPr>
            </a:br>
            <a:br>
              <a:rPr lang="en-US" sz="2200">
                <a:solidFill>
                  <a:srgbClr val="404040"/>
                </a:solidFill>
              </a:rPr>
            </a:br>
            <a:endParaRPr sz="2200">
              <a:solidFill>
                <a:schemeClr val="dk1"/>
              </a:solidFill>
            </a:endParaRPr>
          </a:p>
          <a:p>
            <a:pPr indent="-393700" lvl="0" marL="457200" marR="0" rtl="0" algn="l">
              <a:lnSpc>
                <a:spcPct val="90000"/>
              </a:lnSpc>
              <a:spcBef>
                <a:spcPts val="0"/>
              </a:spcBef>
              <a:spcAft>
                <a:spcPts val="0"/>
              </a:spcAft>
              <a:buClr>
                <a:schemeClr val="dk1"/>
              </a:buClr>
              <a:buSzPts val="2600"/>
              <a:buChar char="•"/>
            </a:pPr>
            <a:r>
              <a:rPr lang="en-US" sz="2600">
                <a:solidFill>
                  <a:schemeClr val="dk1"/>
                </a:solidFill>
              </a:rPr>
              <a:t>https://github.com/k-harjo/Data-Science-Capstone-Project/blob/7d5fad4b38021837d0b52d0f3c484ed27d920dc0/EDA%20Lab.ipynb</a:t>
            </a:r>
            <a:endParaRPr sz="2600">
              <a:solidFill>
                <a:schemeClr val="dk1"/>
              </a:solidFill>
            </a:endParaRPr>
          </a:p>
          <a:p>
            <a:pPr indent="-50800" lvl="0" marL="228600" marR="0" rtl="0" algn="l">
              <a:lnSpc>
                <a:spcPct val="90000"/>
              </a:lnSpc>
              <a:spcBef>
                <a:spcPts val="1000"/>
              </a:spcBef>
              <a:spcAft>
                <a:spcPts val="0"/>
              </a:spcAft>
              <a:buClr>
                <a:schemeClr val="dk1"/>
              </a:buClr>
              <a:buSzPts val="2800"/>
              <a:buFont typeface="Arial"/>
              <a:buNone/>
            </a:pPr>
            <a:r>
              <a:t/>
            </a:r>
            <a:endParaRPr sz="2600">
              <a:solidFill>
                <a:schemeClr val="dk1"/>
              </a:solidFill>
            </a:endParaRPr>
          </a:p>
        </p:txBody>
      </p:sp>
      <p:sp>
        <p:nvSpPr>
          <p:cNvPr id="240" name="Google Shape;240;p1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Wrangling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4" name="Shape 244"/>
        <p:cNvGrpSpPr/>
        <p:nvPr/>
      </p:nvGrpSpPr>
      <p:grpSpPr>
        <a:xfrm>
          <a:off x="0" y="0"/>
          <a:ext cx="0" cy="0"/>
          <a:chOff x="0" y="0"/>
          <a:chExt cx="0" cy="0"/>
        </a:xfrm>
      </p:grpSpPr>
      <p:sp>
        <p:nvSpPr>
          <p:cNvPr id="245" name="Google Shape;245;p1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46" name="Google Shape;246;p1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Data Visualization</a:t>
            </a:r>
            <a:endParaRPr/>
          </a:p>
        </p:txBody>
      </p:sp>
      <p:sp>
        <p:nvSpPr>
          <p:cNvPr id="247" name="Google Shape;247;p11"/>
          <p:cNvSpPr txBox="1"/>
          <p:nvPr/>
        </p:nvSpPr>
        <p:spPr>
          <a:xfrm>
            <a:off x="460800" y="1389138"/>
            <a:ext cx="10617600" cy="5446200"/>
          </a:xfrm>
          <a:prstGeom prst="rect">
            <a:avLst/>
          </a:prstGeom>
          <a:noFill/>
          <a:ln>
            <a:noFill/>
          </a:ln>
        </p:spPr>
        <p:txBody>
          <a:bodyPr anchorCtr="0" anchor="t" bIns="91425" lIns="91425" spcFirstLastPara="1" rIns="91425" wrap="square" tIns="91425">
            <a:spAutoFit/>
          </a:bodyPr>
          <a:lstStyle/>
          <a:p>
            <a:pPr indent="0" lvl="0" marL="12700" marR="556260" rtl="0" algn="l">
              <a:lnSpc>
                <a:spcPct val="110500"/>
              </a:lnSpc>
              <a:spcBef>
                <a:spcPts val="0"/>
              </a:spcBef>
              <a:spcAft>
                <a:spcPts val="0"/>
              </a:spcAft>
              <a:buNone/>
            </a:pPr>
            <a:r>
              <a:rPr lang="en-US" sz="2000">
                <a:solidFill>
                  <a:srgbClr val="404040"/>
                </a:solidFill>
              </a:rPr>
              <a:t>Exploratory Data Analysis performed on variables Flight Number, Payload Mass, Launch Site,  Orbit, Class and Year.</a:t>
            </a:r>
            <a:endParaRPr sz="2000">
              <a:solidFill>
                <a:schemeClr val="dk1"/>
              </a:solidFill>
            </a:endParaRPr>
          </a:p>
          <a:p>
            <a:pPr indent="0" lvl="0" marL="12700" rtl="0" algn="l">
              <a:spcBef>
                <a:spcPts val="1050"/>
              </a:spcBef>
              <a:spcAft>
                <a:spcPts val="0"/>
              </a:spcAft>
              <a:buNone/>
            </a:pPr>
            <a:r>
              <a:rPr lang="en-US" sz="2000" u="sng">
                <a:solidFill>
                  <a:srgbClr val="404040"/>
                </a:solidFill>
              </a:rPr>
              <a:t>Plots Used:</a:t>
            </a:r>
            <a:endParaRPr sz="2000">
              <a:solidFill>
                <a:schemeClr val="dk1"/>
              </a:solidFill>
            </a:endParaRPr>
          </a:p>
          <a:p>
            <a:pPr indent="0" lvl="0" marL="12700" marR="405765" rtl="0" algn="l">
              <a:lnSpc>
                <a:spcPct val="110500"/>
              </a:lnSpc>
              <a:spcBef>
                <a:spcPts val="1430"/>
              </a:spcBef>
              <a:spcAft>
                <a:spcPts val="0"/>
              </a:spcAft>
              <a:buNone/>
            </a:pPr>
            <a:r>
              <a:rPr lang="en-US" sz="2000">
                <a:solidFill>
                  <a:srgbClr val="404040"/>
                </a:solidFill>
              </a:rPr>
              <a:t>Flight Number vs. Payload Mass, Flight Number vs. Launch Site, Payload Mass vs. Launch Site,  Orbit vs. Success Rate, Flight Number vs. Orbit, Payload vs Orbit, and Success Yearly Trend</a:t>
            </a:r>
            <a:endParaRPr sz="2000">
              <a:solidFill>
                <a:schemeClr val="dk1"/>
              </a:solidFill>
            </a:endParaRPr>
          </a:p>
          <a:p>
            <a:pPr indent="0" lvl="0" marL="12700" rtl="0" algn="l">
              <a:lnSpc>
                <a:spcPct val="115000"/>
              </a:lnSpc>
              <a:spcBef>
                <a:spcPts val="1160"/>
              </a:spcBef>
              <a:spcAft>
                <a:spcPts val="0"/>
              </a:spcAft>
              <a:buNone/>
            </a:pPr>
            <a:r>
              <a:rPr lang="en-US" sz="2000">
                <a:solidFill>
                  <a:srgbClr val="404040"/>
                </a:solidFill>
              </a:rPr>
              <a:t>Scatter plots, line charts, and bar plots were used to compare relationships between variables to</a:t>
            </a:r>
            <a:endParaRPr sz="2000">
              <a:solidFill>
                <a:schemeClr val="dk1"/>
              </a:solidFill>
            </a:endParaRPr>
          </a:p>
          <a:p>
            <a:pPr indent="0" lvl="0" marL="12700" rtl="0" algn="l">
              <a:lnSpc>
                <a:spcPct val="115000"/>
              </a:lnSpc>
              <a:spcBef>
                <a:spcPts val="0"/>
              </a:spcBef>
              <a:spcAft>
                <a:spcPts val="0"/>
              </a:spcAft>
              <a:buNone/>
            </a:pPr>
            <a:r>
              <a:rPr lang="en-US" sz="2000">
                <a:solidFill>
                  <a:srgbClr val="404040"/>
                </a:solidFill>
              </a:rPr>
              <a:t>decide if a relationship exists so that they could be used in training the machine learning model.</a:t>
            </a:r>
            <a:endParaRPr sz="2000">
              <a:solidFill>
                <a:srgbClr val="404040"/>
              </a:solidFill>
            </a:endParaRPr>
          </a:p>
          <a:p>
            <a:pPr indent="0" lvl="0" marL="12700" rtl="0" algn="l">
              <a:lnSpc>
                <a:spcPct val="115000"/>
              </a:lnSpc>
              <a:spcBef>
                <a:spcPts val="0"/>
              </a:spcBef>
              <a:spcAft>
                <a:spcPts val="0"/>
              </a:spcAft>
              <a:buNone/>
            </a:pPr>
            <a:r>
              <a:t/>
            </a:r>
            <a:endParaRPr sz="2000">
              <a:solidFill>
                <a:srgbClr val="404040"/>
              </a:solidFill>
            </a:endParaRPr>
          </a:p>
          <a:p>
            <a:pPr indent="0" lvl="0" marL="12700" rtl="0" algn="l">
              <a:lnSpc>
                <a:spcPct val="115000"/>
              </a:lnSpc>
              <a:spcBef>
                <a:spcPts val="0"/>
              </a:spcBef>
              <a:spcAft>
                <a:spcPts val="0"/>
              </a:spcAft>
              <a:buNone/>
            </a:pPr>
            <a:r>
              <a:rPr lang="en-US" sz="2000" u="sng">
                <a:solidFill>
                  <a:srgbClr val="404040"/>
                </a:solidFill>
              </a:rPr>
              <a:t>GitHub url: </a:t>
            </a:r>
            <a:r>
              <a:rPr lang="en-US" sz="2000">
                <a:solidFill>
                  <a:srgbClr val="404040"/>
                </a:solidFill>
              </a:rPr>
              <a:t>https://github.com/k-harjo/Data-Science-Capstone-Project/blob/7d5fad4b38021837d0b52d0f3c484ed27d920dc0/EDA%20Visualization%20Lab.ipynb</a:t>
            </a:r>
            <a:endParaRPr sz="2000">
              <a:solidFill>
                <a:srgbClr val="40404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1" name="Shape 251"/>
        <p:cNvGrpSpPr/>
        <p:nvPr/>
      </p:nvGrpSpPr>
      <p:grpSpPr>
        <a:xfrm>
          <a:off x="0" y="0"/>
          <a:ext cx="0" cy="0"/>
          <a:chOff x="0" y="0"/>
          <a:chExt cx="0" cy="0"/>
        </a:xfrm>
      </p:grpSpPr>
      <p:sp>
        <p:nvSpPr>
          <p:cNvPr id="252" name="Google Shape;252;p1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3" name="Google Shape;253;p13"/>
          <p:cNvSpPr txBox="1"/>
          <p:nvPr>
            <p:ph idx="1" type="body"/>
          </p:nvPr>
        </p:nvSpPr>
        <p:spPr>
          <a:xfrm>
            <a:off x="770010" y="1806575"/>
            <a:ext cx="9745589" cy="4351338"/>
          </a:xfrm>
          <a:prstGeom prst="rect">
            <a:avLst/>
          </a:prstGeom>
          <a:noFill/>
          <a:ln>
            <a:noFill/>
          </a:ln>
        </p:spPr>
        <p:txBody>
          <a:bodyPr anchorCtr="0" anchor="t" bIns="45700" lIns="91425" spcFirstLastPara="1" rIns="91425" wrap="square" tIns="45700">
            <a:noAutofit/>
          </a:bodyPr>
          <a:lstStyle/>
          <a:p>
            <a:pPr indent="-368300" lvl="0" marL="457200" rtl="0" algn="l">
              <a:spcBef>
                <a:spcPts val="0"/>
              </a:spcBef>
              <a:spcAft>
                <a:spcPts val="0"/>
              </a:spcAft>
              <a:buClr>
                <a:srgbClr val="292929"/>
              </a:buClr>
              <a:buSzPts val="2200"/>
              <a:buChar char="•"/>
            </a:pPr>
            <a:r>
              <a:rPr lang="en-US" sz="2000">
                <a:solidFill>
                  <a:srgbClr val="404040"/>
                </a:solidFill>
              </a:rPr>
              <a:t>Loaded data set into IBM DB2 Database.</a:t>
            </a:r>
            <a:endParaRPr sz="2000">
              <a:solidFill>
                <a:schemeClr val="dk1"/>
              </a:solidFill>
            </a:endParaRPr>
          </a:p>
          <a:p>
            <a:pPr indent="-368300" lvl="0" marL="457200" rtl="0" algn="l">
              <a:spcBef>
                <a:spcPts val="1175"/>
              </a:spcBef>
              <a:spcAft>
                <a:spcPts val="0"/>
              </a:spcAft>
              <a:buClr>
                <a:srgbClr val="292929"/>
              </a:buClr>
              <a:buSzPts val="2200"/>
              <a:buChar char="•"/>
            </a:pPr>
            <a:r>
              <a:rPr lang="en-US" sz="2000">
                <a:solidFill>
                  <a:srgbClr val="404040"/>
                </a:solidFill>
              </a:rPr>
              <a:t>Queried using SQL Python integration.</a:t>
            </a:r>
            <a:endParaRPr sz="2000">
              <a:solidFill>
                <a:schemeClr val="dk1"/>
              </a:solidFill>
            </a:endParaRPr>
          </a:p>
          <a:p>
            <a:pPr indent="-368300" lvl="0" marL="457200" rtl="0" algn="l">
              <a:spcBef>
                <a:spcPts val="1560"/>
              </a:spcBef>
              <a:spcAft>
                <a:spcPts val="0"/>
              </a:spcAft>
              <a:buClr>
                <a:srgbClr val="292929"/>
              </a:buClr>
              <a:buSzPts val="2200"/>
              <a:buChar char="•"/>
            </a:pPr>
            <a:r>
              <a:rPr lang="en-US" sz="2000">
                <a:solidFill>
                  <a:srgbClr val="404040"/>
                </a:solidFill>
              </a:rPr>
              <a:t>Queries were made to get a better understanding of the dataset.</a:t>
            </a:r>
            <a:endParaRPr sz="2000">
              <a:solidFill>
                <a:schemeClr val="dk1"/>
              </a:solidFill>
            </a:endParaRPr>
          </a:p>
          <a:p>
            <a:pPr indent="-368300" lvl="0" marL="457200" marR="434975" rtl="0" algn="l">
              <a:lnSpc>
                <a:spcPct val="110000"/>
              </a:lnSpc>
              <a:spcBef>
                <a:spcPts val="1440"/>
              </a:spcBef>
              <a:spcAft>
                <a:spcPts val="0"/>
              </a:spcAft>
              <a:buClr>
                <a:srgbClr val="292929"/>
              </a:buClr>
              <a:buSzPts val="2200"/>
              <a:buChar char="•"/>
            </a:pPr>
            <a:r>
              <a:rPr lang="en-US" sz="2000">
                <a:solidFill>
                  <a:srgbClr val="404040"/>
                </a:solidFill>
              </a:rPr>
              <a:t>Queried information about launch site names, mission outcomes, various pay load sizes of  customers and booster versions, and landing outcomes</a:t>
            </a:r>
            <a:endParaRPr sz="2000">
              <a:solidFill>
                <a:schemeClr val="dk1"/>
              </a:solidFill>
            </a:endParaRPr>
          </a:p>
          <a:p>
            <a:pPr indent="0" lvl="0" marL="457200" rtl="0" algn="l">
              <a:spcBef>
                <a:spcPts val="30"/>
              </a:spcBef>
              <a:spcAft>
                <a:spcPts val="0"/>
              </a:spcAft>
              <a:buNone/>
            </a:pPr>
            <a:r>
              <a:t/>
            </a:r>
            <a:endParaRPr sz="2450">
              <a:solidFill>
                <a:schemeClr val="dk1"/>
              </a:solidFill>
            </a:endParaRPr>
          </a:p>
          <a:p>
            <a:pPr indent="-368300" lvl="0" marL="457200" marR="5080" rtl="0" algn="l">
              <a:lnSpc>
                <a:spcPct val="149000"/>
              </a:lnSpc>
              <a:spcBef>
                <a:spcPts val="0"/>
              </a:spcBef>
              <a:spcAft>
                <a:spcPts val="0"/>
              </a:spcAft>
              <a:buClr>
                <a:srgbClr val="292929"/>
              </a:buClr>
              <a:buSzPts val="2200"/>
              <a:buChar char="•"/>
            </a:pPr>
            <a:r>
              <a:rPr lang="en-US" sz="2000" u="sng">
                <a:solidFill>
                  <a:srgbClr val="404040"/>
                </a:solidFill>
              </a:rPr>
              <a:t>GitHub url: </a:t>
            </a:r>
            <a:r>
              <a:rPr lang="en-US" sz="2000">
                <a:solidFill>
                  <a:srgbClr val="404040"/>
                </a:solidFill>
              </a:rPr>
              <a:t> </a:t>
            </a:r>
            <a:endParaRPr sz="2000">
              <a:solidFill>
                <a:srgbClr val="404040"/>
              </a:solidFill>
            </a:endParaRPr>
          </a:p>
          <a:p>
            <a:pPr indent="0" lvl="0" marL="457200" marR="5080" rtl="0" algn="l">
              <a:lnSpc>
                <a:spcPct val="149000"/>
              </a:lnSpc>
              <a:spcBef>
                <a:spcPts val="0"/>
              </a:spcBef>
              <a:spcAft>
                <a:spcPts val="0"/>
              </a:spcAft>
              <a:buNone/>
            </a:pPr>
            <a:r>
              <a:rPr lang="en-US" sz="2000">
                <a:solidFill>
                  <a:srgbClr val="404040"/>
                </a:solidFill>
              </a:rPr>
              <a:t>https://github.com/k-harjo/Data-Science-Capstone-Project/blob/7d5fad4b38021837d0b52d0f3c484ed27d920dc0/EDA%20withy%20SQL.ipynb</a:t>
            </a:r>
            <a:endParaRPr sz="2000">
              <a:solidFill>
                <a:srgbClr val="404040"/>
              </a:solidFill>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254" name="Google Shape;254;p1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SQL</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8" name="Shape 258"/>
        <p:cNvGrpSpPr/>
        <p:nvPr/>
      </p:nvGrpSpPr>
      <p:grpSpPr>
        <a:xfrm>
          <a:off x="0" y="0"/>
          <a:ext cx="0" cy="0"/>
          <a:chOff x="0" y="0"/>
          <a:chExt cx="0" cy="0"/>
        </a:xfrm>
      </p:grpSpPr>
      <p:sp>
        <p:nvSpPr>
          <p:cNvPr id="259" name="Google Shape;259;p1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60" name="Google Shape;260;p14"/>
          <p:cNvSpPr txBox="1"/>
          <p:nvPr>
            <p:ph idx="1" type="body"/>
          </p:nvPr>
        </p:nvSpPr>
        <p:spPr>
          <a:xfrm>
            <a:off x="838200" y="1875054"/>
            <a:ext cx="10515600" cy="4351338"/>
          </a:xfrm>
          <a:prstGeom prst="rect">
            <a:avLst/>
          </a:prstGeom>
          <a:noFill/>
          <a:ln>
            <a:noFill/>
          </a:ln>
        </p:spPr>
        <p:txBody>
          <a:bodyPr anchorCtr="0" anchor="t" bIns="45700" lIns="91425" spcFirstLastPara="1" rIns="91425" wrap="square" tIns="45700">
            <a:normAutofit fontScale="85000" lnSpcReduction="20000"/>
          </a:bodyPr>
          <a:lstStyle/>
          <a:p>
            <a:pPr indent="-347345" lvl="0" marL="457200" marR="5080" rtl="0" algn="l">
              <a:lnSpc>
                <a:spcPct val="110500"/>
              </a:lnSpc>
              <a:spcBef>
                <a:spcPts val="0"/>
              </a:spcBef>
              <a:spcAft>
                <a:spcPts val="0"/>
              </a:spcAft>
              <a:buClr>
                <a:srgbClr val="292929"/>
              </a:buClr>
              <a:buSzPct val="110000"/>
              <a:buChar char="•"/>
            </a:pPr>
            <a:r>
              <a:rPr lang="en-US" sz="2000">
                <a:solidFill>
                  <a:srgbClr val="404040"/>
                </a:solidFill>
              </a:rPr>
              <a:t>Folium maps mark Launch Sites, successful and unsuccessful landings, and a proximity example  to key locations: Railway, Highway, Coast, and City.</a:t>
            </a:r>
            <a:endParaRPr sz="2000">
              <a:solidFill>
                <a:schemeClr val="dk1"/>
              </a:solidFill>
            </a:endParaRPr>
          </a:p>
          <a:p>
            <a:pPr indent="-347345" lvl="0" marL="457200" marR="311150" rtl="0" algn="l">
              <a:lnSpc>
                <a:spcPct val="115000"/>
              </a:lnSpc>
              <a:spcBef>
                <a:spcPts val="1115"/>
              </a:spcBef>
              <a:spcAft>
                <a:spcPts val="0"/>
              </a:spcAft>
              <a:buClr>
                <a:srgbClr val="292929"/>
              </a:buClr>
              <a:buSzPct val="110000"/>
              <a:buChar char="•"/>
            </a:pPr>
            <a:r>
              <a:rPr lang="en-US" sz="2000">
                <a:solidFill>
                  <a:srgbClr val="404040"/>
                </a:solidFill>
              </a:rPr>
              <a:t>This allows us to understand why launch sites may be located where they are. Also visualizes  successful landings relative to location.</a:t>
            </a:r>
            <a:endParaRPr sz="2200">
              <a:solidFill>
                <a:srgbClr val="292929"/>
              </a:solidFill>
            </a:endParaRPr>
          </a:p>
          <a:p>
            <a:pPr indent="0" lvl="0" marL="457200" marR="0" rtl="0" algn="l">
              <a:lnSpc>
                <a:spcPct val="100000"/>
              </a:lnSpc>
              <a:spcBef>
                <a:spcPts val="1400"/>
              </a:spcBef>
              <a:spcAft>
                <a:spcPts val="0"/>
              </a:spcAft>
              <a:buNone/>
            </a:pPr>
            <a:r>
              <a:t/>
            </a:r>
            <a:endParaRPr sz="2200">
              <a:solidFill>
                <a:srgbClr val="292929"/>
              </a:solidFill>
            </a:endParaRPr>
          </a:p>
          <a:p>
            <a:pPr indent="0" lvl="0" marL="457200" marR="0" rtl="0" algn="l">
              <a:lnSpc>
                <a:spcPct val="100000"/>
              </a:lnSpc>
              <a:spcBef>
                <a:spcPts val="1400"/>
              </a:spcBef>
              <a:spcAft>
                <a:spcPts val="0"/>
              </a:spcAft>
              <a:buNone/>
            </a:pPr>
            <a:r>
              <a:t/>
            </a:r>
            <a:endParaRPr sz="2200">
              <a:solidFill>
                <a:srgbClr val="292929"/>
              </a:solidFill>
            </a:endParaRPr>
          </a:p>
          <a:p>
            <a:pPr indent="0" lvl="0" marL="457200" marR="0" rtl="0" algn="l">
              <a:lnSpc>
                <a:spcPct val="100000"/>
              </a:lnSpc>
              <a:spcBef>
                <a:spcPts val="1400"/>
              </a:spcBef>
              <a:spcAft>
                <a:spcPts val="0"/>
              </a:spcAft>
              <a:buNone/>
            </a:pPr>
            <a:r>
              <a:t/>
            </a:r>
            <a:endParaRPr sz="2200">
              <a:solidFill>
                <a:srgbClr val="292929"/>
              </a:solidFill>
            </a:endParaRPr>
          </a:p>
          <a:p>
            <a:pPr indent="0" lvl="0" marL="0" marR="0" rtl="0" algn="l">
              <a:lnSpc>
                <a:spcPct val="100000"/>
              </a:lnSpc>
              <a:spcBef>
                <a:spcPts val="1400"/>
              </a:spcBef>
              <a:spcAft>
                <a:spcPts val="0"/>
              </a:spcAft>
              <a:buNone/>
            </a:pPr>
            <a:r>
              <a:t/>
            </a:r>
            <a:endParaRPr sz="2200">
              <a:solidFill>
                <a:srgbClr val="292929"/>
              </a:solidFill>
            </a:endParaRPr>
          </a:p>
          <a:p>
            <a:pPr indent="0" lvl="0" marL="0" marR="0" rtl="0" algn="l">
              <a:lnSpc>
                <a:spcPct val="100000"/>
              </a:lnSpc>
              <a:spcBef>
                <a:spcPts val="1400"/>
              </a:spcBef>
              <a:spcAft>
                <a:spcPts val="0"/>
              </a:spcAft>
              <a:buNone/>
            </a:pPr>
            <a:r>
              <a:rPr lang="en-US" sz="2200">
                <a:solidFill>
                  <a:srgbClr val="292929"/>
                </a:solidFill>
              </a:rPr>
              <a:t>https://github.com/k-harjo/Data-Science-Capstone-Project/blob/7d5fad4b38021837d0b52d0f3c484ed27d920dc0/Interactive%20Visual%20Analytics%20with%20Folium.ipynb</a:t>
            </a:r>
            <a:endParaRPr sz="2200">
              <a:solidFill>
                <a:srgbClr val="292929"/>
              </a:solidFill>
            </a:endParaRPr>
          </a:p>
          <a:p>
            <a:pPr indent="-50800" lvl="0" marL="228600" marR="0" rtl="0" algn="l">
              <a:lnSpc>
                <a:spcPct val="90000"/>
              </a:lnSpc>
              <a:spcBef>
                <a:spcPts val="1000"/>
              </a:spcBef>
              <a:spcAft>
                <a:spcPts val="0"/>
              </a:spcAft>
              <a:buClr>
                <a:schemeClr val="dk1"/>
              </a:buClr>
              <a:buSzPct val="1000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ct val="100000"/>
              <a:buFont typeface="Arial"/>
              <a:buNone/>
            </a:pPr>
            <a:r>
              <a:t/>
            </a:r>
            <a:endParaRPr sz="2800">
              <a:solidFill>
                <a:schemeClr val="dk1"/>
              </a:solidFill>
              <a:latin typeface="Calibri"/>
              <a:ea typeface="Calibri"/>
              <a:cs typeface="Calibri"/>
              <a:sym typeface="Calibri"/>
            </a:endParaRPr>
          </a:p>
        </p:txBody>
      </p:sp>
      <p:sp>
        <p:nvSpPr>
          <p:cNvPr id="261" name="Google Shape;261;p1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an Interactive Map with Folium</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5" name="Shape 265"/>
        <p:cNvGrpSpPr/>
        <p:nvPr/>
      </p:nvGrpSpPr>
      <p:grpSpPr>
        <a:xfrm>
          <a:off x="0" y="0"/>
          <a:ext cx="0" cy="0"/>
          <a:chOff x="0" y="0"/>
          <a:chExt cx="0" cy="0"/>
        </a:xfrm>
      </p:grpSpPr>
      <p:sp>
        <p:nvSpPr>
          <p:cNvPr id="266" name="Google Shape;266;p1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67" name="Google Shape;267;p15"/>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fontScale="85000" lnSpcReduction="10000"/>
          </a:bodyPr>
          <a:lstStyle/>
          <a:p>
            <a:pPr indent="-347345" lvl="0" marL="457200" rtl="0" algn="l">
              <a:spcBef>
                <a:spcPts val="0"/>
              </a:spcBef>
              <a:spcAft>
                <a:spcPts val="0"/>
              </a:spcAft>
              <a:buClr>
                <a:srgbClr val="292929"/>
              </a:buClr>
              <a:buSzPct val="110000"/>
              <a:buChar char="•"/>
            </a:pPr>
            <a:r>
              <a:rPr lang="en-US" sz="2000">
                <a:solidFill>
                  <a:srgbClr val="404040"/>
                </a:solidFill>
              </a:rPr>
              <a:t>Dashboard includes a pie chart and a scatter plot.</a:t>
            </a:r>
            <a:endParaRPr sz="2000">
              <a:solidFill>
                <a:schemeClr val="dk1"/>
              </a:solidFill>
            </a:endParaRPr>
          </a:p>
          <a:p>
            <a:pPr indent="-347345" lvl="0" marL="457200" marR="84455" rtl="0" algn="l">
              <a:lnSpc>
                <a:spcPct val="114500"/>
              </a:lnSpc>
              <a:spcBef>
                <a:spcPts val="1275"/>
              </a:spcBef>
              <a:spcAft>
                <a:spcPts val="0"/>
              </a:spcAft>
              <a:buClr>
                <a:srgbClr val="292929"/>
              </a:buClr>
              <a:buSzPct val="110000"/>
              <a:buChar char="•"/>
            </a:pPr>
            <a:r>
              <a:rPr lang="en-US" sz="2000">
                <a:solidFill>
                  <a:srgbClr val="404040"/>
                </a:solidFill>
              </a:rPr>
              <a:t>Pie chart can be selected to show distribution of successful landings across all launch sites and  can be selected to show individual launch site success rates.</a:t>
            </a:r>
            <a:endParaRPr sz="2000">
              <a:solidFill>
                <a:schemeClr val="dk1"/>
              </a:solidFill>
            </a:endParaRPr>
          </a:p>
          <a:p>
            <a:pPr indent="-347345" lvl="0" marL="457200" marR="5080" rtl="0" algn="l">
              <a:lnSpc>
                <a:spcPct val="110500"/>
              </a:lnSpc>
              <a:spcBef>
                <a:spcPts val="1375"/>
              </a:spcBef>
              <a:spcAft>
                <a:spcPts val="0"/>
              </a:spcAft>
              <a:buClr>
                <a:srgbClr val="292929"/>
              </a:buClr>
              <a:buSzPct val="110000"/>
              <a:buChar char="•"/>
            </a:pPr>
            <a:r>
              <a:rPr lang="en-US" sz="2000">
                <a:solidFill>
                  <a:srgbClr val="404040"/>
                </a:solidFill>
              </a:rPr>
              <a:t>Scatter plot takes two inputs: All sites or individual site and payload mass on a slider between 0  and 10000 kg.</a:t>
            </a:r>
            <a:endParaRPr sz="2000">
              <a:solidFill>
                <a:schemeClr val="dk1"/>
              </a:solidFill>
            </a:endParaRPr>
          </a:p>
          <a:p>
            <a:pPr indent="-347345" lvl="0" marL="457200" rtl="0" algn="l">
              <a:spcBef>
                <a:spcPts val="1050"/>
              </a:spcBef>
              <a:spcAft>
                <a:spcPts val="0"/>
              </a:spcAft>
              <a:buClr>
                <a:srgbClr val="292929"/>
              </a:buClr>
              <a:buSzPct val="110000"/>
              <a:buChar char="•"/>
            </a:pPr>
            <a:r>
              <a:rPr lang="en-US" sz="2000">
                <a:solidFill>
                  <a:srgbClr val="404040"/>
                </a:solidFill>
              </a:rPr>
              <a:t>The pie chart is used to visualize launch site success rate.</a:t>
            </a:r>
            <a:endParaRPr sz="2000">
              <a:solidFill>
                <a:schemeClr val="dk1"/>
              </a:solidFill>
            </a:endParaRPr>
          </a:p>
          <a:p>
            <a:pPr indent="-347345" lvl="0" marL="457200" rtl="0" algn="l">
              <a:lnSpc>
                <a:spcPct val="117500"/>
              </a:lnSpc>
              <a:spcBef>
                <a:spcPts val="1105"/>
              </a:spcBef>
              <a:spcAft>
                <a:spcPts val="0"/>
              </a:spcAft>
              <a:buClr>
                <a:srgbClr val="292929"/>
              </a:buClr>
              <a:buSzPct val="110000"/>
              <a:buChar char="•"/>
            </a:pPr>
            <a:r>
              <a:rPr lang="en-US" sz="2000">
                <a:solidFill>
                  <a:srgbClr val="404040"/>
                </a:solidFill>
              </a:rPr>
              <a:t>The scatter plot can help us see how success varies across launch sites, payload mass, and</a:t>
            </a:r>
            <a:endParaRPr sz="2000">
              <a:solidFill>
                <a:schemeClr val="dk1"/>
              </a:solidFill>
            </a:endParaRPr>
          </a:p>
          <a:p>
            <a:pPr indent="-347345" lvl="0" marL="457200" rtl="0" algn="l">
              <a:lnSpc>
                <a:spcPct val="117500"/>
              </a:lnSpc>
              <a:spcBef>
                <a:spcPts val="0"/>
              </a:spcBef>
              <a:spcAft>
                <a:spcPts val="0"/>
              </a:spcAft>
              <a:buClr>
                <a:srgbClr val="292929"/>
              </a:buClr>
              <a:buSzPct val="110000"/>
              <a:buChar char="•"/>
            </a:pPr>
            <a:r>
              <a:rPr lang="en-US" sz="2000">
                <a:solidFill>
                  <a:srgbClr val="404040"/>
                </a:solidFill>
              </a:rPr>
              <a:t>booster version category.</a:t>
            </a:r>
            <a:endParaRPr sz="2000">
              <a:solidFill>
                <a:schemeClr val="dk1"/>
              </a:solidFill>
            </a:endParaRPr>
          </a:p>
          <a:p>
            <a:pPr indent="-347345" lvl="0" marL="457200" rtl="0" algn="l">
              <a:spcBef>
                <a:spcPts val="925"/>
              </a:spcBef>
              <a:spcAft>
                <a:spcPts val="0"/>
              </a:spcAft>
              <a:buClr>
                <a:srgbClr val="292929"/>
              </a:buClr>
              <a:buSzPct val="110000"/>
              <a:buChar char="•"/>
            </a:pPr>
            <a:r>
              <a:rPr lang="en-US" sz="2000" u="sng">
                <a:solidFill>
                  <a:srgbClr val="404040"/>
                </a:solidFill>
              </a:rPr>
              <a:t>GitHub url: https://github.com/k-harjo/Data-Science-Capstone-Project/blob/7d5fad4b38021837d0b52d0f3c484ed27d920dc0/Machine%20Learning%20Prediction%20lab.ipynb</a:t>
            </a:r>
            <a:endParaRPr sz="2000" u="sng">
              <a:solidFill>
                <a:srgbClr val="404040"/>
              </a:solidFill>
            </a:endParaRPr>
          </a:p>
          <a:p>
            <a:pPr indent="-50800" lvl="0" marL="228600" marR="0" rtl="0" algn="l">
              <a:lnSpc>
                <a:spcPct val="90000"/>
              </a:lnSpc>
              <a:spcBef>
                <a:spcPts val="1000"/>
              </a:spcBef>
              <a:spcAft>
                <a:spcPts val="0"/>
              </a:spcAft>
              <a:buClr>
                <a:schemeClr val="dk1"/>
              </a:buClr>
              <a:buSzPct val="100000"/>
              <a:buFont typeface="Arial"/>
              <a:buNone/>
            </a:pPr>
            <a:r>
              <a:t/>
            </a:r>
            <a:endParaRPr sz="2800">
              <a:solidFill>
                <a:schemeClr val="dk1"/>
              </a:solidFill>
              <a:latin typeface="Calibri"/>
              <a:ea typeface="Calibri"/>
              <a:cs typeface="Calibri"/>
              <a:sym typeface="Calibri"/>
            </a:endParaRPr>
          </a:p>
        </p:txBody>
      </p:sp>
      <p:sp>
        <p:nvSpPr>
          <p:cNvPr id="268" name="Google Shape;268;p1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 Dashboard with Plotly Dash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2" name="Shape 272"/>
        <p:cNvGrpSpPr/>
        <p:nvPr/>
      </p:nvGrpSpPr>
      <p:grpSpPr>
        <a:xfrm>
          <a:off x="0" y="0"/>
          <a:ext cx="0" cy="0"/>
          <a:chOff x="0" y="0"/>
          <a:chExt cx="0" cy="0"/>
        </a:xfrm>
      </p:grpSpPr>
      <p:sp>
        <p:nvSpPr>
          <p:cNvPr id="273" name="Google Shape;273;p1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74" name="Google Shape;274;p16"/>
          <p:cNvSpPr txBox="1"/>
          <p:nvPr>
            <p:ph idx="1" type="body"/>
          </p:nvPr>
        </p:nvSpPr>
        <p:spPr>
          <a:xfrm>
            <a:off x="770000" y="1825625"/>
            <a:ext cx="3012300" cy="4488000"/>
          </a:xfrm>
          <a:prstGeom prst="rect">
            <a:avLst/>
          </a:prstGeom>
          <a:noFill/>
          <a:ln>
            <a:noFill/>
          </a:ln>
        </p:spPr>
        <p:txBody>
          <a:bodyPr anchorCtr="0" anchor="t" bIns="45700" lIns="91425" spcFirstLastPara="1" rIns="91425" wrap="square" tIns="45700">
            <a:normAutofit fontScale="85000" lnSpcReduction="20000"/>
          </a:bodyPr>
          <a:lstStyle/>
          <a:p>
            <a:pPr indent="0" lvl="0" marL="457200" marR="0" rtl="0" algn="l">
              <a:lnSpc>
                <a:spcPct val="100000"/>
              </a:lnSpc>
              <a:spcBef>
                <a:spcPts val="1400"/>
              </a:spcBef>
              <a:spcAft>
                <a:spcPts val="0"/>
              </a:spcAft>
              <a:buNone/>
            </a:pPr>
            <a:r>
              <a:t/>
            </a:r>
            <a:endParaRPr/>
          </a:p>
          <a:p>
            <a:pPr indent="-207645" lvl="0" marL="228600" marR="0" rtl="0" algn="l">
              <a:lnSpc>
                <a:spcPct val="100000"/>
              </a:lnSpc>
              <a:spcBef>
                <a:spcPts val="1400"/>
              </a:spcBef>
              <a:spcAft>
                <a:spcPts val="0"/>
              </a:spcAft>
              <a:buClr>
                <a:srgbClr val="292929"/>
              </a:buClr>
              <a:buSzPct val="100000"/>
              <a:buFont typeface="Arial"/>
              <a:buChar char="•"/>
            </a:pPr>
            <a:r>
              <a:rPr lang="en-US" sz="2200">
                <a:solidFill>
                  <a:srgbClr val="292929"/>
                </a:solidFill>
                <a:latin typeface="Arial"/>
                <a:ea typeface="Arial"/>
                <a:cs typeface="Arial"/>
                <a:sym typeface="Arial"/>
              </a:rPr>
              <a:t>Add the GitHub URL of your completed predictive analysis lab, as an external reference and peer-review purpose</a:t>
            </a:r>
            <a:endParaRPr/>
          </a:p>
          <a:p>
            <a:pPr indent="-50800" lvl="0" marL="228600" marR="0" rtl="0" algn="l">
              <a:lnSpc>
                <a:spcPct val="90000"/>
              </a:lnSpc>
              <a:spcBef>
                <a:spcPts val="1000"/>
              </a:spcBef>
              <a:spcAft>
                <a:spcPts val="0"/>
              </a:spcAft>
              <a:buClr>
                <a:schemeClr val="dk1"/>
              </a:buClr>
              <a:buSzPct val="1000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ct val="100000"/>
              <a:buFont typeface="Arial"/>
              <a:buNone/>
            </a:pPr>
            <a:r>
              <a:rPr lang="en-US" sz="2800">
                <a:solidFill>
                  <a:schemeClr val="dk1"/>
                </a:solidFill>
                <a:latin typeface="Calibri"/>
                <a:ea typeface="Calibri"/>
                <a:cs typeface="Calibri"/>
                <a:sym typeface="Calibri"/>
              </a:rPr>
              <a:t>https://github.com/k-harjo/Data-Science-Capstone-Project/blob/7d5fad4b38021837d0b52d0f3c484ed27d920dc0/Machine%20Learning%20Prediction%20lab.ipynb</a:t>
            </a:r>
            <a:endParaRPr sz="2800">
              <a:solidFill>
                <a:schemeClr val="dk1"/>
              </a:solidFill>
              <a:latin typeface="Calibri"/>
              <a:ea typeface="Calibri"/>
              <a:cs typeface="Calibri"/>
              <a:sym typeface="Calibri"/>
            </a:endParaRPr>
          </a:p>
        </p:txBody>
      </p:sp>
      <p:sp>
        <p:nvSpPr>
          <p:cNvPr id="275" name="Google Shape;275;p1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Predictive Analysis (Classification)</a:t>
            </a:r>
            <a:endParaRPr/>
          </a:p>
        </p:txBody>
      </p:sp>
      <p:grpSp>
        <p:nvGrpSpPr>
          <p:cNvPr id="276" name="Google Shape;276;p16"/>
          <p:cNvGrpSpPr/>
          <p:nvPr/>
        </p:nvGrpSpPr>
        <p:grpSpPr>
          <a:xfrm>
            <a:off x="3906611" y="1576775"/>
            <a:ext cx="1923414" cy="1720596"/>
            <a:chOff x="3829811" y="1941575"/>
            <a:chExt cx="1923414" cy="1720596"/>
          </a:xfrm>
        </p:grpSpPr>
        <p:sp>
          <p:nvSpPr>
            <p:cNvPr id="277" name="Google Shape;277;p16"/>
            <p:cNvSpPr/>
            <p:nvPr/>
          </p:nvSpPr>
          <p:spPr>
            <a:xfrm>
              <a:off x="4133087" y="2229611"/>
              <a:ext cx="173989" cy="1432560"/>
            </a:xfrm>
            <a:custGeom>
              <a:rect b="b" l="l" r="r" t="t"/>
              <a:pathLst>
                <a:path extrusionOk="0" h="1432560" w="173989">
                  <a:moveTo>
                    <a:pt x="173482" y="0"/>
                  </a:moveTo>
                  <a:lnTo>
                    <a:pt x="0" y="0"/>
                  </a:lnTo>
                  <a:lnTo>
                    <a:pt x="0" y="1432560"/>
                  </a:lnTo>
                  <a:lnTo>
                    <a:pt x="173482" y="1432560"/>
                  </a:lnTo>
                  <a:lnTo>
                    <a:pt x="173482"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16"/>
            <p:cNvSpPr/>
            <p:nvPr/>
          </p:nvSpPr>
          <p:spPr>
            <a:xfrm>
              <a:off x="3829811" y="1941575"/>
              <a:ext cx="1923414" cy="1153795"/>
            </a:xfrm>
            <a:custGeom>
              <a:rect b="b" l="l" r="r" t="t"/>
              <a:pathLst>
                <a:path extrusionOk="0" h="1153795" w="1923414">
                  <a:moveTo>
                    <a:pt x="1807845" y="0"/>
                  </a:moveTo>
                  <a:lnTo>
                    <a:pt x="115315" y="0"/>
                  </a:lnTo>
                  <a:lnTo>
                    <a:pt x="70485" y="9016"/>
                  </a:lnTo>
                  <a:lnTo>
                    <a:pt x="33782" y="33782"/>
                  </a:lnTo>
                  <a:lnTo>
                    <a:pt x="9016" y="70485"/>
                  </a:lnTo>
                  <a:lnTo>
                    <a:pt x="0" y="115315"/>
                  </a:lnTo>
                  <a:lnTo>
                    <a:pt x="0" y="1038225"/>
                  </a:lnTo>
                  <a:lnTo>
                    <a:pt x="9016" y="1083056"/>
                  </a:lnTo>
                  <a:lnTo>
                    <a:pt x="33782" y="1119759"/>
                  </a:lnTo>
                  <a:lnTo>
                    <a:pt x="70485" y="1144524"/>
                  </a:lnTo>
                  <a:lnTo>
                    <a:pt x="115315" y="1153540"/>
                  </a:lnTo>
                  <a:lnTo>
                    <a:pt x="1807845" y="1153540"/>
                  </a:lnTo>
                  <a:lnTo>
                    <a:pt x="1852676" y="1144524"/>
                  </a:lnTo>
                  <a:lnTo>
                    <a:pt x="1889378" y="1119759"/>
                  </a:lnTo>
                  <a:lnTo>
                    <a:pt x="1914143" y="1083056"/>
                  </a:lnTo>
                  <a:lnTo>
                    <a:pt x="1923161" y="1038225"/>
                  </a:lnTo>
                  <a:lnTo>
                    <a:pt x="1923161" y="115315"/>
                  </a:lnTo>
                  <a:lnTo>
                    <a:pt x="1914143" y="70485"/>
                  </a:lnTo>
                  <a:lnTo>
                    <a:pt x="1889378" y="33782"/>
                  </a:lnTo>
                  <a:lnTo>
                    <a:pt x="1852676" y="9016"/>
                  </a:lnTo>
                  <a:lnTo>
                    <a:pt x="1807845"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16"/>
            <p:cNvSpPr/>
            <p:nvPr/>
          </p:nvSpPr>
          <p:spPr>
            <a:xfrm>
              <a:off x="3829811" y="1941575"/>
              <a:ext cx="1923414" cy="1153795"/>
            </a:xfrm>
            <a:custGeom>
              <a:rect b="b" l="l" r="r" t="t"/>
              <a:pathLst>
                <a:path extrusionOk="0" h="1153795" w="1923414">
                  <a:moveTo>
                    <a:pt x="0" y="115315"/>
                  </a:moveTo>
                  <a:lnTo>
                    <a:pt x="9016" y="70485"/>
                  </a:lnTo>
                  <a:lnTo>
                    <a:pt x="33782" y="33782"/>
                  </a:lnTo>
                  <a:lnTo>
                    <a:pt x="70485" y="9016"/>
                  </a:lnTo>
                  <a:lnTo>
                    <a:pt x="115315" y="0"/>
                  </a:lnTo>
                  <a:lnTo>
                    <a:pt x="1807845" y="0"/>
                  </a:lnTo>
                  <a:lnTo>
                    <a:pt x="1852676" y="9016"/>
                  </a:lnTo>
                  <a:lnTo>
                    <a:pt x="1889378" y="33782"/>
                  </a:lnTo>
                  <a:lnTo>
                    <a:pt x="1914143" y="70485"/>
                  </a:lnTo>
                  <a:lnTo>
                    <a:pt x="1923161" y="115315"/>
                  </a:lnTo>
                  <a:lnTo>
                    <a:pt x="1923161" y="1038225"/>
                  </a:lnTo>
                  <a:lnTo>
                    <a:pt x="1914143" y="1083056"/>
                  </a:lnTo>
                  <a:lnTo>
                    <a:pt x="1889378" y="1119759"/>
                  </a:lnTo>
                  <a:lnTo>
                    <a:pt x="1852676" y="1144524"/>
                  </a:lnTo>
                  <a:lnTo>
                    <a:pt x="1807845" y="1153540"/>
                  </a:lnTo>
                  <a:lnTo>
                    <a:pt x="115315" y="1153540"/>
                  </a:lnTo>
                  <a:lnTo>
                    <a:pt x="70485" y="1144524"/>
                  </a:lnTo>
                  <a:lnTo>
                    <a:pt x="33782" y="1119759"/>
                  </a:lnTo>
                  <a:lnTo>
                    <a:pt x="9016" y="1083056"/>
                  </a:lnTo>
                  <a:lnTo>
                    <a:pt x="0" y="1038225"/>
                  </a:lnTo>
                  <a:lnTo>
                    <a:pt x="0" y="115315"/>
                  </a:lnTo>
                  <a:close/>
                </a:path>
              </a:pathLst>
            </a:custGeom>
            <a:solidFill>
              <a:schemeClr val="accent1"/>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0" name="Google Shape;280;p16"/>
          <p:cNvSpPr txBox="1"/>
          <p:nvPr/>
        </p:nvSpPr>
        <p:spPr>
          <a:xfrm>
            <a:off x="4075521" y="1855160"/>
            <a:ext cx="1568400" cy="213600"/>
          </a:xfrm>
          <a:prstGeom prst="rect">
            <a:avLst/>
          </a:prstGeom>
          <a:noFill/>
          <a:ln>
            <a:noFill/>
          </a:ln>
        </p:spPr>
        <p:txBody>
          <a:bodyPr anchorCtr="0" anchor="t" bIns="0" lIns="0" spcFirstLastPara="1" rIns="0" wrap="square" tIns="13325">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Split label column</a:t>
            </a:r>
            <a:endParaRPr sz="1300">
              <a:solidFill>
                <a:srgbClr val="000000"/>
              </a:solidFill>
              <a:latin typeface="Arial"/>
              <a:ea typeface="Arial"/>
              <a:cs typeface="Arial"/>
              <a:sym typeface="Arial"/>
            </a:endParaRPr>
          </a:p>
        </p:txBody>
      </p:sp>
      <p:sp>
        <p:nvSpPr>
          <p:cNvPr id="281" name="Google Shape;281;p16"/>
          <p:cNvSpPr txBox="1"/>
          <p:nvPr/>
        </p:nvSpPr>
        <p:spPr>
          <a:xfrm>
            <a:off x="3994750" y="2091380"/>
            <a:ext cx="1722900" cy="213600"/>
          </a:xfrm>
          <a:prstGeom prst="rect">
            <a:avLst/>
          </a:prstGeom>
          <a:noFill/>
          <a:ln>
            <a:noFill/>
          </a:ln>
        </p:spPr>
        <p:txBody>
          <a:bodyPr anchorCtr="0" anchor="t" bIns="0" lIns="0" spcFirstLastPara="1" rIns="0" wrap="square" tIns="13325">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‘Class’ from dataset</a:t>
            </a:r>
            <a:endParaRPr sz="1300">
              <a:solidFill>
                <a:srgbClr val="000000"/>
              </a:solidFill>
              <a:latin typeface="Arial"/>
              <a:ea typeface="Arial"/>
              <a:cs typeface="Arial"/>
              <a:sym typeface="Arial"/>
            </a:endParaRPr>
          </a:p>
        </p:txBody>
      </p:sp>
      <p:grpSp>
        <p:nvGrpSpPr>
          <p:cNvPr id="282" name="Google Shape;282;p16"/>
          <p:cNvGrpSpPr/>
          <p:nvPr/>
        </p:nvGrpSpPr>
        <p:grpSpPr>
          <a:xfrm>
            <a:off x="3906611" y="3018479"/>
            <a:ext cx="1923414" cy="1722120"/>
            <a:chOff x="3829811" y="3383279"/>
            <a:chExt cx="1923414" cy="1722120"/>
          </a:xfrm>
        </p:grpSpPr>
        <p:sp>
          <p:nvSpPr>
            <p:cNvPr id="283" name="Google Shape;283;p16"/>
            <p:cNvSpPr/>
            <p:nvPr/>
          </p:nvSpPr>
          <p:spPr>
            <a:xfrm>
              <a:off x="4133087" y="3672839"/>
              <a:ext cx="173989" cy="1432560"/>
            </a:xfrm>
            <a:custGeom>
              <a:rect b="b" l="l" r="r" t="t"/>
              <a:pathLst>
                <a:path extrusionOk="0" h="1432560" w="173989">
                  <a:moveTo>
                    <a:pt x="173482" y="0"/>
                  </a:moveTo>
                  <a:lnTo>
                    <a:pt x="0" y="0"/>
                  </a:lnTo>
                  <a:lnTo>
                    <a:pt x="0" y="1432560"/>
                  </a:lnTo>
                  <a:lnTo>
                    <a:pt x="173482" y="1432560"/>
                  </a:lnTo>
                  <a:lnTo>
                    <a:pt x="173482"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6"/>
            <p:cNvSpPr/>
            <p:nvPr/>
          </p:nvSpPr>
          <p:spPr>
            <a:xfrm>
              <a:off x="3829811" y="3383279"/>
              <a:ext cx="1923414" cy="1155064"/>
            </a:xfrm>
            <a:custGeom>
              <a:rect b="b" l="l" r="r" t="t"/>
              <a:pathLst>
                <a:path extrusionOk="0" h="1155064" w="1923414">
                  <a:moveTo>
                    <a:pt x="1807590" y="0"/>
                  </a:moveTo>
                  <a:lnTo>
                    <a:pt x="115570" y="0"/>
                  </a:lnTo>
                  <a:lnTo>
                    <a:pt x="70612" y="9017"/>
                  </a:lnTo>
                  <a:lnTo>
                    <a:pt x="33782" y="33782"/>
                  </a:lnTo>
                  <a:lnTo>
                    <a:pt x="9016" y="70485"/>
                  </a:lnTo>
                  <a:lnTo>
                    <a:pt x="0" y="115570"/>
                  </a:lnTo>
                  <a:lnTo>
                    <a:pt x="0" y="1039114"/>
                  </a:lnTo>
                  <a:lnTo>
                    <a:pt x="9016" y="1084199"/>
                  </a:lnTo>
                  <a:lnTo>
                    <a:pt x="33782" y="1120902"/>
                  </a:lnTo>
                  <a:lnTo>
                    <a:pt x="70612" y="1145667"/>
                  </a:lnTo>
                  <a:lnTo>
                    <a:pt x="115570" y="1154684"/>
                  </a:lnTo>
                  <a:lnTo>
                    <a:pt x="1807590" y="1154684"/>
                  </a:lnTo>
                  <a:lnTo>
                    <a:pt x="1852549" y="1145667"/>
                  </a:lnTo>
                  <a:lnTo>
                    <a:pt x="1889378" y="1120902"/>
                  </a:lnTo>
                  <a:lnTo>
                    <a:pt x="1914143" y="1084199"/>
                  </a:lnTo>
                  <a:lnTo>
                    <a:pt x="1923161" y="1039114"/>
                  </a:lnTo>
                  <a:lnTo>
                    <a:pt x="1923161" y="115570"/>
                  </a:lnTo>
                  <a:lnTo>
                    <a:pt x="1914143" y="70485"/>
                  </a:lnTo>
                  <a:lnTo>
                    <a:pt x="1889378" y="33782"/>
                  </a:lnTo>
                  <a:lnTo>
                    <a:pt x="1852549" y="9017"/>
                  </a:lnTo>
                  <a:lnTo>
                    <a:pt x="1807590"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6"/>
            <p:cNvSpPr/>
            <p:nvPr/>
          </p:nvSpPr>
          <p:spPr>
            <a:xfrm>
              <a:off x="3829811" y="3383279"/>
              <a:ext cx="1923414" cy="1155064"/>
            </a:xfrm>
            <a:custGeom>
              <a:rect b="b" l="l" r="r" t="t"/>
              <a:pathLst>
                <a:path extrusionOk="0" h="1155064" w="1923414">
                  <a:moveTo>
                    <a:pt x="0" y="115570"/>
                  </a:moveTo>
                  <a:lnTo>
                    <a:pt x="9016" y="70485"/>
                  </a:lnTo>
                  <a:lnTo>
                    <a:pt x="33782" y="33782"/>
                  </a:lnTo>
                  <a:lnTo>
                    <a:pt x="70612" y="9017"/>
                  </a:lnTo>
                  <a:lnTo>
                    <a:pt x="115570" y="0"/>
                  </a:lnTo>
                  <a:lnTo>
                    <a:pt x="1807590" y="0"/>
                  </a:lnTo>
                  <a:lnTo>
                    <a:pt x="1852549" y="9017"/>
                  </a:lnTo>
                  <a:lnTo>
                    <a:pt x="1889378" y="33782"/>
                  </a:lnTo>
                  <a:lnTo>
                    <a:pt x="1914143" y="70485"/>
                  </a:lnTo>
                  <a:lnTo>
                    <a:pt x="1923161" y="115570"/>
                  </a:lnTo>
                  <a:lnTo>
                    <a:pt x="1923161" y="1039114"/>
                  </a:lnTo>
                  <a:lnTo>
                    <a:pt x="1914143" y="1084199"/>
                  </a:lnTo>
                  <a:lnTo>
                    <a:pt x="1889378" y="1120902"/>
                  </a:lnTo>
                  <a:lnTo>
                    <a:pt x="1852549" y="1145667"/>
                  </a:lnTo>
                  <a:lnTo>
                    <a:pt x="1807590" y="1154684"/>
                  </a:lnTo>
                  <a:lnTo>
                    <a:pt x="115570" y="1154684"/>
                  </a:lnTo>
                  <a:lnTo>
                    <a:pt x="70612" y="1145667"/>
                  </a:lnTo>
                  <a:lnTo>
                    <a:pt x="33782" y="1120902"/>
                  </a:lnTo>
                  <a:lnTo>
                    <a:pt x="9016" y="1084199"/>
                  </a:lnTo>
                  <a:lnTo>
                    <a:pt x="0" y="1039114"/>
                  </a:lnTo>
                  <a:lnTo>
                    <a:pt x="0" y="115570"/>
                  </a:lnTo>
                  <a:close/>
                </a:path>
              </a:pathLst>
            </a:custGeom>
            <a:solidFill>
              <a:schemeClr val="accent1"/>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6" name="Google Shape;286;p16"/>
          <p:cNvSpPr txBox="1"/>
          <p:nvPr/>
        </p:nvSpPr>
        <p:spPr>
          <a:xfrm>
            <a:off x="4087714" y="3179515"/>
            <a:ext cx="1524600" cy="213600"/>
          </a:xfrm>
          <a:prstGeom prst="rect">
            <a:avLst/>
          </a:prstGeom>
          <a:noFill/>
          <a:ln>
            <a:noFill/>
          </a:ln>
        </p:spPr>
        <p:txBody>
          <a:bodyPr anchorCtr="0" anchor="t" bIns="0" lIns="0" spcFirstLastPara="1" rIns="0" wrap="square" tIns="13325">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Fit and Transform</a:t>
            </a:r>
            <a:endParaRPr sz="1300">
              <a:solidFill>
                <a:srgbClr val="000000"/>
              </a:solidFill>
              <a:latin typeface="Arial"/>
              <a:ea typeface="Arial"/>
              <a:cs typeface="Arial"/>
              <a:sym typeface="Arial"/>
            </a:endParaRPr>
          </a:p>
        </p:txBody>
      </p:sp>
      <p:sp>
        <p:nvSpPr>
          <p:cNvPr id="287" name="Google Shape;287;p16"/>
          <p:cNvSpPr txBox="1"/>
          <p:nvPr/>
        </p:nvSpPr>
        <p:spPr>
          <a:xfrm>
            <a:off x="4221826" y="3415482"/>
            <a:ext cx="1281300" cy="5361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700">
                <a:solidFill>
                  <a:srgbClr val="FFFFFF"/>
                </a:solidFill>
                <a:latin typeface="Arial"/>
                <a:ea typeface="Arial"/>
                <a:cs typeface="Arial"/>
                <a:sym typeface="Arial"/>
              </a:rPr>
              <a:t>Features using</a:t>
            </a:r>
            <a:endParaRPr sz="1700">
              <a:solidFill>
                <a:srgbClr val="000000"/>
              </a:solidFill>
              <a:latin typeface="Arial"/>
              <a:ea typeface="Arial"/>
              <a:cs typeface="Arial"/>
              <a:sym typeface="Arial"/>
            </a:endParaRPr>
          </a:p>
        </p:txBody>
      </p:sp>
      <p:sp>
        <p:nvSpPr>
          <p:cNvPr id="288" name="Google Shape;288;p16"/>
          <p:cNvSpPr txBox="1"/>
          <p:nvPr/>
        </p:nvSpPr>
        <p:spPr>
          <a:xfrm>
            <a:off x="4075525" y="3906978"/>
            <a:ext cx="1367700" cy="319200"/>
          </a:xfrm>
          <a:prstGeom prst="rect">
            <a:avLst/>
          </a:prstGeom>
          <a:noFill/>
          <a:ln>
            <a:noFill/>
          </a:ln>
        </p:spPr>
        <p:txBody>
          <a:bodyPr anchorCtr="0" anchor="t" bIns="0" lIns="0" spcFirstLastPara="1" rIns="0" wrap="square" tIns="12700">
            <a:no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Standard Scaler</a:t>
            </a:r>
            <a:endParaRPr sz="1300">
              <a:solidFill>
                <a:srgbClr val="000000"/>
              </a:solidFill>
              <a:latin typeface="Arial"/>
              <a:ea typeface="Arial"/>
              <a:cs typeface="Arial"/>
              <a:sym typeface="Arial"/>
            </a:endParaRPr>
          </a:p>
        </p:txBody>
      </p:sp>
      <p:grpSp>
        <p:nvGrpSpPr>
          <p:cNvPr id="289" name="Google Shape;289;p16"/>
          <p:cNvGrpSpPr/>
          <p:nvPr/>
        </p:nvGrpSpPr>
        <p:grpSpPr>
          <a:xfrm>
            <a:off x="3906611" y="4461708"/>
            <a:ext cx="2942970" cy="1153795"/>
            <a:chOff x="3829811" y="4826508"/>
            <a:chExt cx="2942970" cy="1153795"/>
          </a:xfrm>
        </p:grpSpPr>
        <p:sp>
          <p:nvSpPr>
            <p:cNvPr id="290" name="Google Shape;290;p16"/>
            <p:cNvSpPr/>
            <p:nvPr/>
          </p:nvSpPr>
          <p:spPr>
            <a:xfrm>
              <a:off x="4224527" y="5023104"/>
              <a:ext cx="2548254" cy="173989"/>
            </a:xfrm>
            <a:custGeom>
              <a:rect b="b" l="l" r="r" t="t"/>
              <a:pathLst>
                <a:path extrusionOk="0" h="173989" w="2548254">
                  <a:moveTo>
                    <a:pt x="2548001" y="0"/>
                  </a:moveTo>
                  <a:lnTo>
                    <a:pt x="0" y="0"/>
                  </a:lnTo>
                  <a:lnTo>
                    <a:pt x="0" y="173482"/>
                  </a:lnTo>
                  <a:lnTo>
                    <a:pt x="2548001" y="173482"/>
                  </a:lnTo>
                  <a:lnTo>
                    <a:pt x="2548001"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6"/>
            <p:cNvSpPr/>
            <p:nvPr/>
          </p:nvSpPr>
          <p:spPr>
            <a:xfrm>
              <a:off x="3829811" y="4826508"/>
              <a:ext cx="1923414" cy="1153795"/>
            </a:xfrm>
            <a:custGeom>
              <a:rect b="b" l="l" r="r" t="t"/>
              <a:pathLst>
                <a:path extrusionOk="0" h="1153795" w="1923414">
                  <a:moveTo>
                    <a:pt x="1807845" y="0"/>
                  </a:moveTo>
                  <a:lnTo>
                    <a:pt x="115315" y="0"/>
                  </a:lnTo>
                  <a:lnTo>
                    <a:pt x="70485" y="9017"/>
                  </a:lnTo>
                  <a:lnTo>
                    <a:pt x="33782" y="33782"/>
                  </a:lnTo>
                  <a:lnTo>
                    <a:pt x="9016" y="70485"/>
                  </a:lnTo>
                  <a:lnTo>
                    <a:pt x="0" y="115316"/>
                  </a:lnTo>
                  <a:lnTo>
                    <a:pt x="0" y="1038186"/>
                  </a:lnTo>
                  <a:lnTo>
                    <a:pt x="9016" y="1083081"/>
                  </a:lnTo>
                  <a:lnTo>
                    <a:pt x="33782" y="1119759"/>
                  </a:lnTo>
                  <a:lnTo>
                    <a:pt x="70485" y="1144473"/>
                  </a:lnTo>
                  <a:lnTo>
                    <a:pt x="115315" y="1153541"/>
                  </a:lnTo>
                  <a:lnTo>
                    <a:pt x="1807845" y="1153541"/>
                  </a:lnTo>
                  <a:lnTo>
                    <a:pt x="1852676" y="1144473"/>
                  </a:lnTo>
                  <a:lnTo>
                    <a:pt x="1889378" y="1119759"/>
                  </a:lnTo>
                  <a:lnTo>
                    <a:pt x="1914143" y="1083081"/>
                  </a:lnTo>
                  <a:lnTo>
                    <a:pt x="1923161" y="1038186"/>
                  </a:lnTo>
                  <a:lnTo>
                    <a:pt x="1923161" y="115316"/>
                  </a:lnTo>
                  <a:lnTo>
                    <a:pt x="1914143" y="70485"/>
                  </a:lnTo>
                  <a:lnTo>
                    <a:pt x="1889378" y="33782"/>
                  </a:lnTo>
                  <a:lnTo>
                    <a:pt x="1852676" y="9017"/>
                  </a:lnTo>
                  <a:lnTo>
                    <a:pt x="1807845"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6"/>
            <p:cNvSpPr/>
            <p:nvPr/>
          </p:nvSpPr>
          <p:spPr>
            <a:xfrm>
              <a:off x="3829811" y="4826508"/>
              <a:ext cx="1923414" cy="1153795"/>
            </a:xfrm>
            <a:custGeom>
              <a:rect b="b" l="l" r="r" t="t"/>
              <a:pathLst>
                <a:path extrusionOk="0" h="1153795" w="1923414">
                  <a:moveTo>
                    <a:pt x="0" y="115316"/>
                  </a:moveTo>
                  <a:lnTo>
                    <a:pt x="9016" y="70485"/>
                  </a:lnTo>
                  <a:lnTo>
                    <a:pt x="33782" y="33782"/>
                  </a:lnTo>
                  <a:lnTo>
                    <a:pt x="70485" y="9017"/>
                  </a:lnTo>
                  <a:lnTo>
                    <a:pt x="115315" y="0"/>
                  </a:lnTo>
                  <a:lnTo>
                    <a:pt x="1807845" y="0"/>
                  </a:lnTo>
                  <a:lnTo>
                    <a:pt x="1852676" y="9017"/>
                  </a:lnTo>
                  <a:lnTo>
                    <a:pt x="1889378" y="33782"/>
                  </a:lnTo>
                  <a:lnTo>
                    <a:pt x="1914143" y="70485"/>
                  </a:lnTo>
                  <a:lnTo>
                    <a:pt x="1923161" y="115316"/>
                  </a:lnTo>
                  <a:lnTo>
                    <a:pt x="1923161" y="1038186"/>
                  </a:lnTo>
                  <a:lnTo>
                    <a:pt x="1914143" y="1083081"/>
                  </a:lnTo>
                  <a:lnTo>
                    <a:pt x="1889378" y="1119759"/>
                  </a:lnTo>
                  <a:lnTo>
                    <a:pt x="1852676" y="1144473"/>
                  </a:lnTo>
                  <a:lnTo>
                    <a:pt x="1807845" y="1153541"/>
                  </a:lnTo>
                  <a:lnTo>
                    <a:pt x="115315" y="1153541"/>
                  </a:lnTo>
                  <a:lnTo>
                    <a:pt x="70485" y="1144473"/>
                  </a:lnTo>
                  <a:lnTo>
                    <a:pt x="33782" y="1119759"/>
                  </a:lnTo>
                  <a:lnTo>
                    <a:pt x="9016" y="1083081"/>
                  </a:lnTo>
                  <a:lnTo>
                    <a:pt x="0" y="1038186"/>
                  </a:lnTo>
                  <a:lnTo>
                    <a:pt x="0" y="115316"/>
                  </a:lnTo>
                  <a:close/>
                </a:path>
              </a:pathLst>
            </a:custGeom>
            <a:solidFill>
              <a:schemeClr val="accent1"/>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93" name="Google Shape;293;p16"/>
          <p:cNvSpPr txBox="1"/>
          <p:nvPr/>
        </p:nvSpPr>
        <p:spPr>
          <a:xfrm>
            <a:off x="4180678" y="4740041"/>
            <a:ext cx="1344900" cy="213600"/>
          </a:xfrm>
          <a:prstGeom prst="rect">
            <a:avLst/>
          </a:prstGeom>
          <a:noFill/>
          <a:ln>
            <a:noFill/>
          </a:ln>
        </p:spPr>
        <p:txBody>
          <a:bodyPr anchorCtr="0" anchor="t" bIns="0" lIns="0" spcFirstLastPara="1" rIns="0" wrap="square" tIns="13325">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Train_test_split</a:t>
            </a:r>
            <a:endParaRPr sz="1300">
              <a:solidFill>
                <a:srgbClr val="000000"/>
              </a:solidFill>
              <a:latin typeface="Arial"/>
              <a:ea typeface="Arial"/>
              <a:cs typeface="Arial"/>
              <a:sym typeface="Arial"/>
            </a:endParaRPr>
          </a:p>
        </p:txBody>
      </p:sp>
      <p:sp>
        <p:nvSpPr>
          <p:cNvPr id="294" name="Google Shape;294;p16"/>
          <p:cNvSpPr txBox="1"/>
          <p:nvPr/>
        </p:nvSpPr>
        <p:spPr>
          <a:xfrm>
            <a:off x="4660738" y="4976947"/>
            <a:ext cx="411600" cy="2130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data</a:t>
            </a:r>
            <a:endParaRPr sz="1300">
              <a:solidFill>
                <a:srgbClr val="000000"/>
              </a:solidFill>
              <a:latin typeface="Arial"/>
              <a:ea typeface="Arial"/>
              <a:cs typeface="Arial"/>
              <a:sym typeface="Arial"/>
            </a:endParaRPr>
          </a:p>
        </p:txBody>
      </p:sp>
      <p:grpSp>
        <p:nvGrpSpPr>
          <p:cNvPr id="295" name="Google Shape;295;p16"/>
          <p:cNvGrpSpPr/>
          <p:nvPr/>
        </p:nvGrpSpPr>
        <p:grpSpPr>
          <a:xfrm>
            <a:off x="6465408" y="3308040"/>
            <a:ext cx="1923415" cy="2307463"/>
            <a:chOff x="6388608" y="3672840"/>
            <a:chExt cx="1923415" cy="2307463"/>
          </a:xfrm>
        </p:grpSpPr>
        <p:sp>
          <p:nvSpPr>
            <p:cNvPr id="296" name="Google Shape;296;p16"/>
            <p:cNvSpPr/>
            <p:nvPr/>
          </p:nvSpPr>
          <p:spPr>
            <a:xfrm>
              <a:off x="6691884" y="3672840"/>
              <a:ext cx="172084" cy="1432560"/>
            </a:xfrm>
            <a:custGeom>
              <a:rect b="b" l="l" r="r" t="t"/>
              <a:pathLst>
                <a:path extrusionOk="0" h="1432560" w="172084">
                  <a:moveTo>
                    <a:pt x="171703" y="0"/>
                  </a:moveTo>
                  <a:lnTo>
                    <a:pt x="0" y="0"/>
                  </a:lnTo>
                  <a:lnTo>
                    <a:pt x="0" y="1432560"/>
                  </a:lnTo>
                  <a:lnTo>
                    <a:pt x="171703" y="1432560"/>
                  </a:lnTo>
                  <a:lnTo>
                    <a:pt x="171703"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6"/>
            <p:cNvSpPr/>
            <p:nvPr/>
          </p:nvSpPr>
          <p:spPr>
            <a:xfrm>
              <a:off x="6388608" y="4826508"/>
              <a:ext cx="1923415" cy="1153795"/>
            </a:xfrm>
            <a:custGeom>
              <a:rect b="b" l="l" r="r" t="t"/>
              <a:pathLst>
                <a:path extrusionOk="0" h="1153795" w="1923415">
                  <a:moveTo>
                    <a:pt x="1807844" y="0"/>
                  </a:moveTo>
                  <a:lnTo>
                    <a:pt x="115315" y="0"/>
                  </a:lnTo>
                  <a:lnTo>
                    <a:pt x="70484" y="9017"/>
                  </a:lnTo>
                  <a:lnTo>
                    <a:pt x="33781" y="33782"/>
                  </a:lnTo>
                  <a:lnTo>
                    <a:pt x="9016" y="70485"/>
                  </a:lnTo>
                  <a:lnTo>
                    <a:pt x="0" y="115316"/>
                  </a:lnTo>
                  <a:lnTo>
                    <a:pt x="0" y="1038186"/>
                  </a:lnTo>
                  <a:lnTo>
                    <a:pt x="9016" y="1083081"/>
                  </a:lnTo>
                  <a:lnTo>
                    <a:pt x="33781" y="1119759"/>
                  </a:lnTo>
                  <a:lnTo>
                    <a:pt x="70484" y="1144473"/>
                  </a:lnTo>
                  <a:lnTo>
                    <a:pt x="115315" y="1153541"/>
                  </a:lnTo>
                  <a:lnTo>
                    <a:pt x="1807844" y="1153541"/>
                  </a:lnTo>
                  <a:lnTo>
                    <a:pt x="1852675" y="1144473"/>
                  </a:lnTo>
                  <a:lnTo>
                    <a:pt x="1889378" y="1119759"/>
                  </a:lnTo>
                  <a:lnTo>
                    <a:pt x="1914143" y="1083081"/>
                  </a:lnTo>
                  <a:lnTo>
                    <a:pt x="1923161" y="1038186"/>
                  </a:lnTo>
                  <a:lnTo>
                    <a:pt x="1923161" y="115316"/>
                  </a:lnTo>
                  <a:lnTo>
                    <a:pt x="1914143" y="70485"/>
                  </a:lnTo>
                  <a:lnTo>
                    <a:pt x="1889378" y="33782"/>
                  </a:lnTo>
                  <a:lnTo>
                    <a:pt x="1852675" y="9017"/>
                  </a:lnTo>
                  <a:lnTo>
                    <a:pt x="1807844"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6"/>
            <p:cNvSpPr/>
            <p:nvPr/>
          </p:nvSpPr>
          <p:spPr>
            <a:xfrm>
              <a:off x="6388608" y="4826508"/>
              <a:ext cx="1923415" cy="1153795"/>
            </a:xfrm>
            <a:custGeom>
              <a:rect b="b" l="l" r="r" t="t"/>
              <a:pathLst>
                <a:path extrusionOk="0" h="1153795" w="1923415">
                  <a:moveTo>
                    <a:pt x="0" y="115316"/>
                  </a:moveTo>
                  <a:lnTo>
                    <a:pt x="9016" y="70485"/>
                  </a:lnTo>
                  <a:lnTo>
                    <a:pt x="33781" y="33782"/>
                  </a:lnTo>
                  <a:lnTo>
                    <a:pt x="70484" y="9017"/>
                  </a:lnTo>
                  <a:lnTo>
                    <a:pt x="115315" y="0"/>
                  </a:lnTo>
                  <a:lnTo>
                    <a:pt x="1807844" y="0"/>
                  </a:lnTo>
                  <a:lnTo>
                    <a:pt x="1852675" y="9017"/>
                  </a:lnTo>
                  <a:lnTo>
                    <a:pt x="1889378" y="33782"/>
                  </a:lnTo>
                  <a:lnTo>
                    <a:pt x="1914143" y="70485"/>
                  </a:lnTo>
                  <a:lnTo>
                    <a:pt x="1923161" y="115316"/>
                  </a:lnTo>
                  <a:lnTo>
                    <a:pt x="1923161" y="1038186"/>
                  </a:lnTo>
                  <a:lnTo>
                    <a:pt x="1914143" y="1083081"/>
                  </a:lnTo>
                  <a:lnTo>
                    <a:pt x="1889378" y="1119759"/>
                  </a:lnTo>
                  <a:lnTo>
                    <a:pt x="1852675" y="1144473"/>
                  </a:lnTo>
                  <a:lnTo>
                    <a:pt x="1807844" y="1153541"/>
                  </a:lnTo>
                  <a:lnTo>
                    <a:pt x="115315" y="1153541"/>
                  </a:lnTo>
                  <a:lnTo>
                    <a:pt x="70484" y="1144473"/>
                  </a:lnTo>
                  <a:lnTo>
                    <a:pt x="33781" y="1119759"/>
                  </a:lnTo>
                  <a:lnTo>
                    <a:pt x="9016" y="1083081"/>
                  </a:lnTo>
                  <a:lnTo>
                    <a:pt x="0" y="1038186"/>
                  </a:lnTo>
                  <a:lnTo>
                    <a:pt x="0" y="115316"/>
                  </a:lnTo>
                  <a:close/>
                </a:path>
              </a:pathLst>
            </a:custGeom>
            <a:solidFill>
              <a:schemeClr val="accent1"/>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99" name="Google Shape;299;p16"/>
          <p:cNvSpPr txBox="1"/>
          <p:nvPr/>
        </p:nvSpPr>
        <p:spPr>
          <a:xfrm>
            <a:off x="6812626" y="4622109"/>
            <a:ext cx="1219800" cy="2130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GridSearchCV</a:t>
            </a:r>
            <a:endParaRPr sz="1300">
              <a:solidFill>
                <a:srgbClr val="000000"/>
              </a:solidFill>
              <a:latin typeface="Arial"/>
              <a:ea typeface="Arial"/>
              <a:cs typeface="Arial"/>
              <a:sym typeface="Arial"/>
            </a:endParaRPr>
          </a:p>
        </p:txBody>
      </p:sp>
      <p:sp>
        <p:nvSpPr>
          <p:cNvPr id="300" name="Google Shape;300;p16"/>
          <p:cNvSpPr txBox="1"/>
          <p:nvPr/>
        </p:nvSpPr>
        <p:spPr>
          <a:xfrm>
            <a:off x="6562690" y="4852233"/>
            <a:ext cx="1732200" cy="461100"/>
          </a:xfrm>
          <a:prstGeom prst="rect">
            <a:avLst/>
          </a:prstGeom>
          <a:noFill/>
          <a:ln>
            <a:noFill/>
          </a:ln>
        </p:spPr>
        <p:txBody>
          <a:bodyPr anchorCtr="0" anchor="t" bIns="0" lIns="0" spcFirstLastPara="1" rIns="0" wrap="square" tIns="25400">
            <a:spAutoFit/>
          </a:bodyPr>
          <a:lstStyle/>
          <a:p>
            <a:pPr indent="223520" lvl="0" marL="12700" marR="5080" rtl="0" algn="l">
              <a:lnSpc>
                <a:spcPct val="117647"/>
              </a:lnSpc>
              <a:spcBef>
                <a:spcPts val="0"/>
              </a:spcBef>
              <a:spcAft>
                <a:spcPts val="0"/>
              </a:spcAft>
              <a:buNone/>
            </a:pPr>
            <a:r>
              <a:rPr lang="en-US" sz="1300">
                <a:solidFill>
                  <a:srgbClr val="FFFFFF"/>
                </a:solidFill>
                <a:latin typeface="Arial"/>
                <a:ea typeface="Arial"/>
                <a:cs typeface="Arial"/>
                <a:sym typeface="Arial"/>
              </a:rPr>
              <a:t>(cv=10) to find  optimal parameters</a:t>
            </a:r>
            <a:endParaRPr sz="1300">
              <a:solidFill>
                <a:srgbClr val="000000"/>
              </a:solidFill>
              <a:latin typeface="Arial"/>
              <a:ea typeface="Arial"/>
              <a:cs typeface="Arial"/>
              <a:sym typeface="Arial"/>
            </a:endParaRPr>
          </a:p>
        </p:txBody>
      </p:sp>
      <p:grpSp>
        <p:nvGrpSpPr>
          <p:cNvPr id="301" name="Google Shape;301;p16"/>
          <p:cNvGrpSpPr/>
          <p:nvPr/>
        </p:nvGrpSpPr>
        <p:grpSpPr>
          <a:xfrm>
            <a:off x="6465408" y="1864811"/>
            <a:ext cx="1923415" cy="2308732"/>
            <a:chOff x="6388608" y="2229611"/>
            <a:chExt cx="1923415" cy="2308732"/>
          </a:xfrm>
        </p:grpSpPr>
        <p:sp>
          <p:nvSpPr>
            <p:cNvPr id="302" name="Google Shape;302;p16"/>
            <p:cNvSpPr/>
            <p:nvPr/>
          </p:nvSpPr>
          <p:spPr>
            <a:xfrm>
              <a:off x="6691884" y="2229611"/>
              <a:ext cx="172084" cy="1432560"/>
            </a:xfrm>
            <a:custGeom>
              <a:rect b="b" l="l" r="r" t="t"/>
              <a:pathLst>
                <a:path extrusionOk="0" h="1432560" w="172084">
                  <a:moveTo>
                    <a:pt x="171703" y="0"/>
                  </a:moveTo>
                  <a:lnTo>
                    <a:pt x="0" y="0"/>
                  </a:lnTo>
                  <a:lnTo>
                    <a:pt x="0" y="1432560"/>
                  </a:lnTo>
                  <a:lnTo>
                    <a:pt x="171703" y="1432560"/>
                  </a:lnTo>
                  <a:lnTo>
                    <a:pt x="171703"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 name="Google Shape;303;p16"/>
            <p:cNvSpPr/>
            <p:nvPr/>
          </p:nvSpPr>
          <p:spPr>
            <a:xfrm>
              <a:off x="6388608" y="3383279"/>
              <a:ext cx="1923415" cy="1155064"/>
            </a:xfrm>
            <a:custGeom>
              <a:rect b="b" l="l" r="r" t="t"/>
              <a:pathLst>
                <a:path extrusionOk="0" h="1155064" w="1923415">
                  <a:moveTo>
                    <a:pt x="1807590" y="0"/>
                  </a:moveTo>
                  <a:lnTo>
                    <a:pt x="115569" y="0"/>
                  </a:lnTo>
                  <a:lnTo>
                    <a:pt x="70612" y="9017"/>
                  </a:lnTo>
                  <a:lnTo>
                    <a:pt x="33781" y="33782"/>
                  </a:lnTo>
                  <a:lnTo>
                    <a:pt x="9016" y="70485"/>
                  </a:lnTo>
                  <a:lnTo>
                    <a:pt x="0" y="115570"/>
                  </a:lnTo>
                  <a:lnTo>
                    <a:pt x="0" y="1039114"/>
                  </a:lnTo>
                  <a:lnTo>
                    <a:pt x="9016" y="1084199"/>
                  </a:lnTo>
                  <a:lnTo>
                    <a:pt x="33781" y="1120902"/>
                  </a:lnTo>
                  <a:lnTo>
                    <a:pt x="70612" y="1145667"/>
                  </a:lnTo>
                  <a:lnTo>
                    <a:pt x="115569" y="1154684"/>
                  </a:lnTo>
                  <a:lnTo>
                    <a:pt x="1807590" y="1154684"/>
                  </a:lnTo>
                  <a:lnTo>
                    <a:pt x="1852548" y="1145667"/>
                  </a:lnTo>
                  <a:lnTo>
                    <a:pt x="1889378" y="1120902"/>
                  </a:lnTo>
                  <a:lnTo>
                    <a:pt x="1914143" y="1084199"/>
                  </a:lnTo>
                  <a:lnTo>
                    <a:pt x="1923161" y="1039114"/>
                  </a:lnTo>
                  <a:lnTo>
                    <a:pt x="1923161" y="115570"/>
                  </a:lnTo>
                  <a:lnTo>
                    <a:pt x="1914143" y="70485"/>
                  </a:lnTo>
                  <a:lnTo>
                    <a:pt x="1889378" y="33782"/>
                  </a:lnTo>
                  <a:lnTo>
                    <a:pt x="1852548" y="9017"/>
                  </a:lnTo>
                  <a:lnTo>
                    <a:pt x="1807590"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16"/>
            <p:cNvSpPr/>
            <p:nvPr/>
          </p:nvSpPr>
          <p:spPr>
            <a:xfrm>
              <a:off x="6388608" y="3383279"/>
              <a:ext cx="1923415" cy="1155064"/>
            </a:xfrm>
            <a:custGeom>
              <a:rect b="b" l="l" r="r" t="t"/>
              <a:pathLst>
                <a:path extrusionOk="0" h="1155064" w="1923415">
                  <a:moveTo>
                    <a:pt x="0" y="115570"/>
                  </a:moveTo>
                  <a:lnTo>
                    <a:pt x="9016" y="70485"/>
                  </a:lnTo>
                  <a:lnTo>
                    <a:pt x="33781" y="33782"/>
                  </a:lnTo>
                  <a:lnTo>
                    <a:pt x="70612" y="9017"/>
                  </a:lnTo>
                  <a:lnTo>
                    <a:pt x="115569" y="0"/>
                  </a:lnTo>
                  <a:lnTo>
                    <a:pt x="1807590" y="0"/>
                  </a:lnTo>
                  <a:lnTo>
                    <a:pt x="1852548" y="9017"/>
                  </a:lnTo>
                  <a:lnTo>
                    <a:pt x="1889378" y="33782"/>
                  </a:lnTo>
                  <a:lnTo>
                    <a:pt x="1914143" y="70485"/>
                  </a:lnTo>
                  <a:lnTo>
                    <a:pt x="1923161" y="115570"/>
                  </a:lnTo>
                  <a:lnTo>
                    <a:pt x="1923161" y="1039114"/>
                  </a:lnTo>
                  <a:lnTo>
                    <a:pt x="1914143" y="1084199"/>
                  </a:lnTo>
                  <a:lnTo>
                    <a:pt x="1889378" y="1120902"/>
                  </a:lnTo>
                  <a:lnTo>
                    <a:pt x="1852548" y="1145667"/>
                  </a:lnTo>
                  <a:lnTo>
                    <a:pt x="1807590" y="1154684"/>
                  </a:lnTo>
                  <a:lnTo>
                    <a:pt x="115569" y="1154684"/>
                  </a:lnTo>
                  <a:lnTo>
                    <a:pt x="70612" y="1145667"/>
                  </a:lnTo>
                  <a:lnTo>
                    <a:pt x="33781" y="1120902"/>
                  </a:lnTo>
                  <a:lnTo>
                    <a:pt x="9016" y="1084199"/>
                  </a:lnTo>
                  <a:lnTo>
                    <a:pt x="0" y="1039114"/>
                  </a:lnTo>
                  <a:lnTo>
                    <a:pt x="0" y="115570"/>
                  </a:lnTo>
                  <a:close/>
                </a:path>
              </a:pathLst>
            </a:custGeom>
            <a:solidFill>
              <a:schemeClr val="accent1"/>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5" name="Google Shape;305;p16"/>
          <p:cNvSpPr txBox="1"/>
          <p:nvPr/>
        </p:nvSpPr>
        <p:spPr>
          <a:xfrm>
            <a:off x="6623395" y="3060644"/>
            <a:ext cx="1593900" cy="213600"/>
          </a:xfrm>
          <a:prstGeom prst="rect">
            <a:avLst/>
          </a:prstGeom>
          <a:noFill/>
          <a:ln>
            <a:noFill/>
          </a:ln>
        </p:spPr>
        <p:txBody>
          <a:bodyPr anchorCtr="0" anchor="t" bIns="0" lIns="0" spcFirstLastPara="1" rIns="0" wrap="square" tIns="13325">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Use GridSearchCV</a:t>
            </a:r>
            <a:endParaRPr sz="1300">
              <a:solidFill>
                <a:srgbClr val="000000"/>
              </a:solidFill>
              <a:latin typeface="Arial"/>
              <a:ea typeface="Arial"/>
              <a:cs typeface="Arial"/>
              <a:sym typeface="Arial"/>
            </a:endParaRPr>
          </a:p>
        </p:txBody>
      </p:sp>
      <p:sp>
        <p:nvSpPr>
          <p:cNvPr id="306" name="Google Shape;306;p16"/>
          <p:cNvSpPr txBox="1"/>
          <p:nvPr/>
        </p:nvSpPr>
        <p:spPr>
          <a:xfrm>
            <a:off x="6679783" y="3296228"/>
            <a:ext cx="1484100" cy="5361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700">
                <a:solidFill>
                  <a:srgbClr val="FFFFFF"/>
                </a:solidFill>
                <a:latin typeface="Arial"/>
                <a:ea typeface="Arial"/>
                <a:cs typeface="Arial"/>
                <a:sym typeface="Arial"/>
              </a:rPr>
              <a:t>on LogReg, SVM,</a:t>
            </a:r>
            <a:endParaRPr sz="1700">
              <a:solidFill>
                <a:srgbClr val="000000"/>
              </a:solidFill>
              <a:latin typeface="Arial"/>
              <a:ea typeface="Arial"/>
              <a:cs typeface="Arial"/>
              <a:sym typeface="Arial"/>
            </a:endParaRPr>
          </a:p>
        </p:txBody>
      </p:sp>
      <p:sp>
        <p:nvSpPr>
          <p:cNvPr id="307" name="Google Shape;307;p16"/>
          <p:cNvSpPr txBox="1"/>
          <p:nvPr/>
        </p:nvSpPr>
        <p:spPr>
          <a:xfrm>
            <a:off x="6612725" y="3763194"/>
            <a:ext cx="1602600" cy="2130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Decision Tree, and</a:t>
            </a:r>
            <a:endParaRPr sz="1300">
              <a:solidFill>
                <a:srgbClr val="000000"/>
              </a:solidFill>
              <a:latin typeface="Arial"/>
              <a:ea typeface="Arial"/>
              <a:cs typeface="Arial"/>
              <a:sym typeface="Arial"/>
            </a:endParaRPr>
          </a:p>
        </p:txBody>
      </p:sp>
      <p:sp>
        <p:nvSpPr>
          <p:cNvPr id="308" name="Google Shape;308;p16"/>
          <p:cNvSpPr txBox="1"/>
          <p:nvPr/>
        </p:nvSpPr>
        <p:spPr>
          <a:xfrm>
            <a:off x="6560244" y="3887125"/>
            <a:ext cx="1732200" cy="2745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700">
                <a:solidFill>
                  <a:srgbClr val="FFFFFF"/>
                </a:solidFill>
                <a:latin typeface="Arial"/>
                <a:ea typeface="Arial"/>
                <a:cs typeface="Arial"/>
                <a:sym typeface="Arial"/>
              </a:rPr>
              <a:t>KNN models</a:t>
            </a:r>
            <a:endParaRPr sz="1700">
              <a:solidFill>
                <a:srgbClr val="000000"/>
              </a:solidFill>
              <a:latin typeface="Arial"/>
              <a:ea typeface="Arial"/>
              <a:cs typeface="Arial"/>
              <a:sym typeface="Arial"/>
            </a:endParaRPr>
          </a:p>
        </p:txBody>
      </p:sp>
      <p:grpSp>
        <p:nvGrpSpPr>
          <p:cNvPr id="309" name="Google Shape;309;p16"/>
          <p:cNvGrpSpPr/>
          <p:nvPr/>
        </p:nvGrpSpPr>
        <p:grpSpPr>
          <a:xfrm>
            <a:off x="6465408" y="1576775"/>
            <a:ext cx="2942970" cy="1153795"/>
            <a:chOff x="6388608" y="1941575"/>
            <a:chExt cx="2942970" cy="1153795"/>
          </a:xfrm>
        </p:grpSpPr>
        <p:sp>
          <p:nvSpPr>
            <p:cNvPr id="310" name="Google Shape;310;p16"/>
            <p:cNvSpPr/>
            <p:nvPr/>
          </p:nvSpPr>
          <p:spPr>
            <a:xfrm>
              <a:off x="6783324" y="2138171"/>
              <a:ext cx="2548254" cy="173989"/>
            </a:xfrm>
            <a:custGeom>
              <a:rect b="b" l="l" r="r" t="t"/>
              <a:pathLst>
                <a:path extrusionOk="0" h="173989" w="2548254">
                  <a:moveTo>
                    <a:pt x="2548001" y="0"/>
                  </a:moveTo>
                  <a:lnTo>
                    <a:pt x="0" y="0"/>
                  </a:lnTo>
                  <a:lnTo>
                    <a:pt x="0" y="173482"/>
                  </a:lnTo>
                  <a:lnTo>
                    <a:pt x="2548001" y="173482"/>
                  </a:lnTo>
                  <a:lnTo>
                    <a:pt x="2548001"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16"/>
            <p:cNvSpPr/>
            <p:nvPr/>
          </p:nvSpPr>
          <p:spPr>
            <a:xfrm>
              <a:off x="6388608" y="1941575"/>
              <a:ext cx="1923415" cy="1153795"/>
            </a:xfrm>
            <a:custGeom>
              <a:rect b="b" l="l" r="r" t="t"/>
              <a:pathLst>
                <a:path extrusionOk="0" h="1153795" w="1923415">
                  <a:moveTo>
                    <a:pt x="1807844" y="0"/>
                  </a:moveTo>
                  <a:lnTo>
                    <a:pt x="115315" y="0"/>
                  </a:lnTo>
                  <a:lnTo>
                    <a:pt x="70484" y="9016"/>
                  </a:lnTo>
                  <a:lnTo>
                    <a:pt x="33781" y="33782"/>
                  </a:lnTo>
                  <a:lnTo>
                    <a:pt x="9016" y="70485"/>
                  </a:lnTo>
                  <a:lnTo>
                    <a:pt x="0" y="115315"/>
                  </a:lnTo>
                  <a:lnTo>
                    <a:pt x="0" y="1038225"/>
                  </a:lnTo>
                  <a:lnTo>
                    <a:pt x="9016" y="1083056"/>
                  </a:lnTo>
                  <a:lnTo>
                    <a:pt x="33781" y="1119759"/>
                  </a:lnTo>
                  <a:lnTo>
                    <a:pt x="70484" y="1144524"/>
                  </a:lnTo>
                  <a:lnTo>
                    <a:pt x="115315" y="1153540"/>
                  </a:lnTo>
                  <a:lnTo>
                    <a:pt x="1807844" y="1153540"/>
                  </a:lnTo>
                  <a:lnTo>
                    <a:pt x="1852675" y="1144524"/>
                  </a:lnTo>
                  <a:lnTo>
                    <a:pt x="1889378" y="1119759"/>
                  </a:lnTo>
                  <a:lnTo>
                    <a:pt x="1914143" y="1083056"/>
                  </a:lnTo>
                  <a:lnTo>
                    <a:pt x="1923161" y="1038225"/>
                  </a:lnTo>
                  <a:lnTo>
                    <a:pt x="1923161" y="115315"/>
                  </a:lnTo>
                  <a:lnTo>
                    <a:pt x="1914143" y="70485"/>
                  </a:lnTo>
                  <a:lnTo>
                    <a:pt x="1889378" y="33782"/>
                  </a:lnTo>
                  <a:lnTo>
                    <a:pt x="1852675" y="9016"/>
                  </a:lnTo>
                  <a:lnTo>
                    <a:pt x="1807844"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16"/>
            <p:cNvSpPr/>
            <p:nvPr/>
          </p:nvSpPr>
          <p:spPr>
            <a:xfrm>
              <a:off x="6388608" y="1941575"/>
              <a:ext cx="1923415" cy="1153795"/>
            </a:xfrm>
            <a:custGeom>
              <a:rect b="b" l="l" r="r" t="t"/>
              <a:pathLst>
                <a:path extrusionOk="0" h="1153795" w="1923415">
                  <a:moveTo>
                    <a:pt x="0" y="115315"/>
                  </a:moveTo>
                  <a:lnTo>
                    <a:pt x="9016" y="70485"/>
                  </a:lnTo>
                  <a:lnTo>
                    <a:pt x="33781" y="33782"/>
                  </a:lnTo>
                  <a:lnTo>
                    <a:pt x="70484" y="9016"/>
                  </a:lnTo>
                  <a:lnTo>
                    <a:pt x="115315" y="0"/>
                  </a:lnTo>
                  <a:lnTo>
                    <a:pt x="1807844" y="0"/>
                  </a:lnTo>
                  <a:lnTo>
                    <a:pt x="1852675" y="9016"/>
                  </a:lnTo>
                  <a:lnTo>
                    <a:pt x="1889378" y="33782"/>
                  </a:lnTo>
                  <a:lnTo>
                    <a:pt x="1914143" y="70485"/>
                  </a:lnTo>
                  <a:lnTo>
                    <a:pt x="1923161" y="115315"/>
                  </a:lnTo>
                  <a:lnTo>
                    <a:pt x="1923161" y="1038225"/>
                  </a:lnTo>
                  <a:lnTo>
                    <a:pt x="1914143" y="1083056"/>
                  </a:lnTo>
                  <a:lnTo>
                    <a:pt x="1889378" y="1119759"/>
                  </a:lnTo>
                  <a:lnTo>
                    <a:pt x="1852675" y="1144524"/>
                  </a:lnTo>
                  <a:lnTo>
                    <a:pt x="1807844" y="1153540"/>
                  </a:lnTo>
                  <a:lnTo>
                    <a:pt x="115315" y="1153540"/>
                  </a:lnTo>
                  <a:lnTo>
                    <a:pt x="70484" y="1144524"/>
                  </a:lnTo>
                  <a:lnTo>
                    <a:pt x="33781" y="1119759"/>
                  </a:lnTo>
                  <a:lnTo>
                    <a:pt x="9016" y="1083056"/>
                  </a:lnTo>
                  <a:lnTo>
                    <a:pt x="0" y="1038225"/>
                  </a:lnTo>
                  <a:lnTo>
                    <a:pt x="0" y="115315"/>
                  </a:lnTo>
                  <a:close/>
                </a:path>
              </a:pathLst>
            </a:custGeom>
            <a:solidFill>
              <a:schemeClr val="accent1"/>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13" name="Google Shape;313;p16"/>
          <p:cNvSpPr txBox="1"/>
          <p:nvPr/>
        </p:nvSpPr>
        <p:spPr>
          <a:xfrm>
            <a:off x="6690706" y="1855160"/>
            <a:ext cx="1455300" cy="536700"/>
          </a:xfrm>
          <a:prstGeom prst="rect">
            <a:avLst/>
          </a:prstGeom>
          <a:noFill/>
          <a:ln>
            <a:noFill/>
          </a:ln>
        </p:spPr>
        <p:txBody>
          <a:bodyPr anchorCtr="0" anchor="t" bIns="0" lIns="0" spcFirstLastPara="1" rIns="0" wrap="square" tIns="13325">
            <a:spAutoFit/>
          </a:bodyPr>
          <a:lstStyle/>
          <a:p>
            <a:pPr indent="0" lvl="0" marL="12700" marR="0" rtl="0" algn="l">
              <a:lnSpc>
                <a:spcPct val="100000"/>
              </a:lnSpc>
              <a:spcBef>
                <a:spcPts val="0"/>
              </a:spcBef>
              <a:spcAft>
                <a:spcPts val="0"/>
              </a:spcAft>
              <a:buNone/>
            </a:pPr>
            <a:r>
              <a:rPr lang="en-US" sz="1700">
                <a:solidFill>
                  <a:srgbClr val="FFFFFF"/>
                </a:solidFill>
                <a:latin typeface="Arial"/>
                <a:ea typeface="Arial"/>
                <a:cs typeface="Arial"/>
                <a:sym typeface="Arial"/>
              </a:rPr>
              <a:t>Score models on</a:t>
            </a:r>
            <a:endParaRPr sz="1700">
              <a:solidFill>
                <a:srgbClr val="000000"/>
              </a:solidFill>
              <a:latin typeface="Arial"/>
              <a:ea typeface="Arial"/>
              <a:cs typeface="Arial"/>
              <a:sym typeface="Arial"/>
            </a:endParaRPr>
          </a:p>
        </p:txBody>
      </p:sp>
      <p:sp>
        <p:nvSpPr>
          <p:cNvPr id="314" name="Google Shape;314;p16"/>
          <p:cNvSpPr txBox="1"/>
          <p:nvPr/>
        </p:nvSpPr>
        <p:spPr>
          <a:xfrm>
            <a:off x="6882730" y="2091380"/>
            <a:ext cx="1071900" cy="213600"/>
          </a:xfrm>
          <a:prstGeom prst="rect">
            <a:avLst/>
          </a:prstGeom>
          <a:noFill/>
          <a:ln>
            <a:noFill/>
          </a:ln>
        </p:spPr>
        <p:txBody>
          <a:bodyPr anchorCtr="0" anchor="t" bIns="0" lIns="0" spcFirstLastPara="1" rIns="0" wrap="square" tIns="13325">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split test set</a:t>
            </a:r>
            <a:endParaRPr sz="1300">
              <a:solidFill>
                <a:srgbClr val="000000"/>
              </a:solidFill>
              <a:latin typeface="Arial"/>
              <a:ea typeface="Arial"/>
              <a:cs typeface="Arial"/>
              <a:sym typeface="Arial"/>
            </a:endParaRPr>
          </a:p>
        </p:txBody>
      </p:sp>
      <p:grpSp>
        <p:nvGrpSpPr>
          <p:cNvPr id="315" name="Google Shape;315;p16"/>
          <p:cNvGrpSpPr/>
          <p:nvPr/>
        </p:nvGrpSpPr>
        <p:grpSpPr>
          <a:xfrm>
            <a:off x="9022679" y="1576775"/>
            <a:ext cx="1923415" cy="1720596"/>
            <a:chOff x="8945879" y="1941575"/>
            <a:chExt cx="1923415" cy="1720596"/>
          </a:xfrm>
        </p:grpSpPr>
        <p:sp>
          <p:nvSpPr>
            <p:cNvPr id="316" name="Google Shape;316;p16"/>
            <p:cNvSpPr/>
            <p:nvPr/>
          </p:nvSpPr>
          <p:spPr>
            <a:xfrm>
              <a:off x="9249155" y="2229611"/>
              <a:ext cx="173990" cy="1432560"/>
            </a:xfrm>
            <a:custGeom>
              <a:rect b="b" l="l" r="r" t="t"/>
              <a:pathLst>
                <a:path extrusionOk="0" h="1432560" w="173990">
                  <a:moveTo>
                    <a:pt x="173481" y="0"/>
                  </a:moveTo>
                  <a:lnTo>
                    <a:pt x="0" y="0"/>
                  </a:lnTo>
                  <a:lnTo>
                    <a:pt x="0" y="1432560"/>
                  </a:lnTo>
                  <a:lnTo>
                    <a:pt x="173481" y="1432560"/>
                  </a:lnTo>
                  <a:lnTo>
                    <a:pt x="173481"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 name="Google Shape;317;p16"/>
            <p:cNvSpPr/>
            <p:nvPr/>
          </p:nvSpPr>
          <p:spPr>
            <a:xfrm>
              <a:off x="8945879" y="1941575"/>
              <a:ext cx="1923415" cy="1153795"/>
            </a:xfrm>
            <a:custGeom>
              <a:rect b="b" l="l" r="r" t="t"/>
              <a:pathLst>
                <a:path extrusionOk="0" h="1153795" w="1923415">
                  <a:moveTo>
                    <a:pt x="1807845" y="0"/>
                  </a:moveTo>
                  <a:lnTo>
                    <a:pt x="115316" y="0"/>
                  </a:lnTo>
                  <a:lnTo>
                    <a:pt x="70485" y="9016"/>
                  </a:lnTo>
                  <a:lnTo>
                    <a:pt x="33781" y="33782"/>
                  </a:lnTo>
                  <a:lnTo>
                    <a:pt x="9017" y="70485"/>
                  </a:lnTo>
                  <a:lnTo>
                    <a:pt x="0" y="115315"/>
                  </a:lnTo>
                  <a:lnTo>
                    <a:pt x="0" y="1038225"/>
                  </a:lnTo>
                  <a:lnTo>
                    <a:pt x="9017" y="1083056"/>
                  </a:lnTo>
                  <a:lnTo>
                    <a:pt x="33781" y="1119759"/>
                  </a:lnTo>
                  <a:lnTo>
                    <a:pt x="70485" y="1144524"/>
                  </a:lnTo>
                  <a:lnTo>
                    <a:pt x="115316" y="1153540"/>
                  </a:lnTo>
                  <a:lnTo>
                    <a:pt x="1807845" y="1153540"/>
                  </a:lnTo>
                  <a:lnTo>
                    <a:pt x="1852676" y="1144524"/>
                  </a:lnTo>
                  <a:lnTo>
                    <a:pt x="1889378" y="1119759"/>
                  </a:lnTo>
                  <a:lnTo>
                    <a:pt x="1914144" y="1083056"/>
                  </a:lnTo>
                  <a:lnTo>
                    <a:pt x="1923161" y="1038225"/>
                  </a:lnTo>
                  <a:lnTo>
                    <a:pt x="1923161" y="115315"/>
                  </a:lnTo>
                  <a:lnTo>
                    <a:pt x="1914144" y="70485"/>
                  </a:lnTo>
                  <a:lnTo>
                    <a:pt x="1889378" y="33782"/>
                  </a:lnTo>
                  <a:lnTo>
                    <a:pt x="1852676" y="9016"/>
                  </a:lnTo>
                  <a:lnTo>
                    <a:pt x="1807845"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16"/>
            <p:cNvSpPr/>
            <p:nvPr/>
          </p:nvSpPr>
          <p:spPr>
            <a:xfrm>
              <a:off x="8945879" y="1941575"/>
              <a:ext cx="1923415" cy="1153795"/>
            </a:xfrm>
            <a:custGeom>
              <a:rect b="b" l="l" r="r" t="t"/>
              <a:pathLst>
                <a:path extrusionOk="0" h="1153795" w="1923415">
                  <a:moveTo>
                    <a:pt x="0" y="115315"/>
                  </a:moveTo>
                  <a:lnTo>
                    <a:pt x="9017" y="70485"/>
                  </a:lnTo>
                  <a:lnTo>
                    <a:pt x="33781" y="33782"/>
                  </a:lnTo>
                  <a:lnTo>
                    <a:pt x="70485" y="9016"/>
                  </a:lnTo>
                  <a:lnTo>
                    <a:pt x="115316" y="0"/>
                  </a:lnTo>
                  <a:lnTo>
                    <a:pt x="1807845" y="0"/>
                  </a:lnTo>
                  <a:lnTo>
                    <a:pt x="1852676" y="9016"/>
                  </a:lnTo>
                  <a:lnTo>
                    <a:pt x="1889378" y="33782"/>
                  </a:lnTo>
                  <a:lnTo>
                    <a:pt x="1914144" y="70485"/>
                  </a:lnTo>
                  <a:lnTo>
                    <a:pt x="1923161" y="115315"/>
                  </a:lnTo>
                  <a:lnTo>
                    <a:pt x="1923161" y="1038225"/>
                  </a:lnTo>
                  <a:lnTo>
                    <a:pt x="1914144" y="1083056"/>
                  </a:lnTo>
                  <a:lnTo>
                    <a:pt x="1889378" y="1119759"/>
                  </a:lnTo>
                  <a:lnTo>
                    <a:pt x="1852676" y="1144524"/>
                  </a:lnTo>
                  <a:lnTo>
                    <a:pt x="1807845" y="1153540"/>
                  </a:lnTo>
                  <a:lnTo>
                    <a:pt x="115316" y="1153540"/>
                  </a:lnTo>
                  <a:lnTo>
                    <a:pt x="70485" y="1144524"/>
                  </a:lnTo>
                  <a:lnTo>
                    <a:pt x="33781" y="1119759"/>
                  </a:lnTo>
                  <a:lnTo>
                    <a:pt x="9017" y="1083056"/>
                  </a:lnTo>
                  <a:lnTo>
                    <a:pt x="0" y="1038225"/>
                  </a:lnTo>
                  <a:lnTo>
                    <a:pt x="0" y="115315"/>
                  </a:lnTo>
                  <a:close/>
                </a:path>
              </a:pathLst>
            </a:custGeom>
            <a:solidFill>
              <a:schemeClr val="accent1"/>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19" name="Google Shape;319;p16"/>
          <p:cNvSpPr txBox="1"/>
          <p:nvPr/>
        </p:nvSpPr>
        <p:spPr>
          <a:xfrm>
            <a:off x="9217497" y="1855160"/>
            <a:ext cx="1519500" cy="213600"/>
          </a:xfrm>
          <a:prstGeom prst="rect">
            <a:avLst/>
          </a:prstGeom>
          <a:noFill/>
          <a:ln>
            <a:noFill/>
          </a:ln>
        </p:spPr>
        <p:txBody>
          <a:bodyPr anchorCtr="0" anchor="t" bIns="0" lIns="0" spcFirstLastPara="1" rIns="0" wrap="square" tIns="13325">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Confusion Matrix</a:t>
            </a:r>
            <a:endParaRPr sz="1300">
              <a:solidFill>
                <a:srgbClr val="000000"/>
              </a:solidFill>
              <a:latin typeface="Arial"/>
              <a:ea typeface="Arial"/>
              <a:cs typeface="Arial"/>
              <a:sym typeface="Arial"/>
            </a:endParaRPr>
          </a:p>
        </p:txBody>
      </p:sp>
      <p:sp>
        <p:nvSpPr>
          <p:cNvPr id="320" name="Google Shape;320;p16"/>
          <p:cNvSpPr txBox="1"/>
          <p:nvPr/>
        </p:nvSpPr>
        <p:spPr>
          <a:xfrm>
            <a:off x="9375993" y="2091380"/>
            <a:ext cx="1202700" cy="213600"/>
          </a:xfrm>
          <a:prstGeom prst="rect">
            <a:avLst/>
          </a:prstGeom>
          <a:noFill/>
          <a:ln>
            <a:noFill/>
          </a:ln>
        </p:spPr>
        <p:txBody>
          <a:bodyPr anchorCtr="0" anchor="t" bIns="0" lIns="0" spcFirstLastPara="1" rIns="0" wrap="square" tIns="13325">
            <a:spAutoFit/>
          </a:bodyPr>
          <a:lstStyle/>
          <a:p>
            <a:pPr indent="0" lvl="0" marL="12700" marR="0" rtl="0" algn="l">
              <a:lnSpc>
                <a:spcPct val="100000"/>
              </a:lnSpc>
              <a:spcBef>
                <a:spcPts val="0"/>
              </a:spcBef>
              <a:spcAft>
                <a:spcPts val="0"/>
              </a:spcAft>
              <a:buNone/>
            </a:pPr>
            <a:r>
              <a:rPr lang="en-US" sz="1300">
                <a:solidFill>
                  <a:srgbClr val="FFFFFF"/>
                </a:solidFill>
                <a:latin typeface="Arial"/>
                <a:ea typeface="Arial"/>
                <a:cs typeface="Arial"/>
                <a:sym typeface="Arial"/>
              </a:rPr>
              <a:t>for all models</a:t>
            </a:r>
            <a:endParaRPr sz="1300">
              <a:solidFill>
                <a:srgbClr val="000000"/>
              </a:solidFill>
              <a:latin typeface="Arial"/>
              <a:ea typeface="Arial"/>
              <a:cs typeface="Arial"/>
              <a:sym typeface="Arial"/>
            </a:endParaRPr>
          </a:p>
        </p:txBody>
      </p:sp>
      <p:grpSp>
        <p:nvGrpSpPr>
          <p:cNvPr id="321" name="Google Shape;321;p16"/>
          <p:cNvGrpSpPr/>
          <p:nvPr/>
        </p:nvGrpSpPr>
        <p:grpSpPr>
          <a:xfrm>
            <a:off x="9022679" y="3018479"/>
            <a:ext cx="1923415" cy="1155064"/>
            <a:chOff x="8945879" y="3383279"/>
            <a:chExt cx="1923415" cy="1155064"/>
          </a:xfrm>
        </p:grpSpPr>
        <p:sp>
          <p:nvSpPr>
            <p:cNvPr id="322" name="Google Shape;322;p16"/>
            <p:cNvSpPr/>
            <p:nvPr/>
          </p:nvSpPr>
          <p:spPr>
            <a:xfrm>
              <a:off x="8945879" y="3383279"/>
              <a:ext cx="1923415" cy="1155064"/>
            </a:xfrm>
            <a:custGeom>
              <a:rect b="b" l="l" r="r" t="t"/>
              <a:pathLst>
                <a:path extrusionOk="0" h="1155064" w="1923415">
                  <a:moveTo>
                    <a:pt x="1807591" y="0"/>
                  </a:moveTo>
                  <a:lnTo>
                    <a:pt x="115570" y="0"/>
                  </a:lnTo>
                  <a:lnTo>
                    <a:pt x="70612" y="9017"/>
                  </a:lnTo>
                  <a:lnTo>
                    <a:pt x="33781" y="33782"/>
                  </a:lnTo>
                  <a:lnTo>
                    <a:pt x="9017" y="70485"/>
                  </a:lnTo>
                  <a:lnTo>
                    <a:pt x="0" y="115570"/>
                  </a:lnTo>
                  <a:lnTo>
                    <a:pt x="0" y="1039114"/>
                  </a:lnTo>
                  <a:lnTo>
                    <a:pt x="9017" y="1084199"/>
                  </a:lnTo>
                  <a:lnTo>
                    <a:pt x="33781" y="1120902"/>
                  </a:lnTo>
                  <a:lnTo>
                    <a:pt x="70612" y="1145667"/>
                  </a:lnTo>
                  <a:lnTo>
                    <a:pt x="115570" y="1154684"/>
                  </a:lnTo>
                  <a:lnTo>
                    <a:pt x="1807591" y="1154684"/>
                  </a:lnTo>
                  <a:lnTo>
                    <a:pt x="1852549" y="1145667"/>
                  </a:lnTo>
                  <a:lnTo>
                    <a:pt x="1889378" y="1120902"/>
                  </a:lnTo>
                  <a:lnTo>
                    <a:pt x="1914144" y="1084199"/>
                  </a:lnTo>
                  <a:lnTo>
                    <a:pt x="1923161" y="1039114"/>
                  </a:lnTo>
                  <a:lnTo>
                    <a:pt x="1923161" y="115570"/>
                  </a:lnTo>
                  <a:lnTo>
                    <a:pt x="1914144" y="70485"/>
                  </a:lnTo>
                  <a:lnTo>
                    <a:pt x="1889378" y="33782"/>
                  </a:lnTo>
                  <a:lnTo>
                    <a:pt x="1852549" y="9017"/>
                  </a:lnTo>
                  <a:lnTo>
                    <a:pt x="1807591" y="0"/>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16"/>
            <p:cNvSpPr/>
            <p:nvPr/>
          </p:nvSpPr>
          <p:spPr>
            <a:xfrm>
              <a:off x="8945879" y="3383279"/>
              <a:ext cx="1923415" cy="1155064"/>
            </a:xfrm>
            <a:custGeom>
              <a:rect b="b" l="l" r="r" t="t"/>
              <a:pathLst>
                <a:path extrusionOk="0" h="1155064" w="1923415">
                  <a:moveTo>
                    <a:pt x="0" y="115570"/>
                  </a:moveTo>
                  <a:lnTo>
                    <a:pt x="9017" y="70485"/>
                  </a:lnTo>
                  <a:lnTo>
                    <a:pt x="33781" y="33782"/>
                  </a:lnTo>
                  <a:lnTo>
                    <a:pt x="70612" y="9017"/>
                  </a:lnTo>
                  <a:lnTo>
                    <a:pt x="115570" y="0"/>
                  </a:lnTo>
                  <a:lnTo>
                    <a:pt x="1807591" y="0"/>
                  </a:lnTo>
                  <a:lnTo>
                    <a:pt x="1852549" y="9017"/>
                  </a:lnTo>
                  <a:lnTo>
                    <a:pt x="1889378" y="33782"/>
                  </a:lnTo>
                  <a:lnTo>
                    <a:pt x="1914144" y="70485"/>
                  </a:lnTo>
                  <a:lnTo>
                    <a:pt x="1923161" y="115570"/>
                  </a:lnTo>
                  <a:lnTo>
                    <a:pt x="1923161" y="1039114"/>
                  </a:lnTo>
                  <a:lnTo>
                    <a:pt x="1914144" y="1084199"/>
                  </a:lnTo>
                  <a:lnTo>
                    <a:pt x="1889378" y="1120902"/>
                  </a:lnTo>
                  <a:lnTo>
                    <a:pt x="1852549" y="1145667"/>
                  </a:lnTo>
                  <a:lnTo>
                    <a:pt x="1807591" y="1154684"/>
                  </a:lnTo>
                  <a:lnTo>
                    <a:pt x="115570" y="1154684"/>
                  </a:lnTo>
                  <a:lnTo>
                    <a:pt x="70612" y="1145667"/>
                  </a:lnTo>
                  <a:lnTo>
                    <a:pt x="33781" y="1120902"/>
                  </a:lnTo>
                  <a:lnTo>
                    <a:pt x="9017" y="1084199"/>
                  </a:lnTo>
                  <a:lnTo>
                    <a:pt x="0" y="1039114"/>
                  </a:lnTo>
                  <a:lnTo>
                    <a:pt x="0" y="115570"/>
                  </a:lnTo>
                  <a:close/>
                </a:path>
              </a:pathLst>
            </a:custGeom>
            <a:solidFill>
              <a:schemeClr val="accent1"/>
            </a:solidFill>
            <a:ln cap="flat" cmpd="sng" w="152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4" name="Google Shape;324;p16"/>
          <p:cNvSpPr txBox="1"/>
          <p:nvPr/>
        </p:nvSpPr>
        <p:spPr>
          <a:xfrm>
            <a:off x="9132154" y="3291657"/>
            <a:ext cx="1709400" cy="461100"/>
          </a:xfrm>
          <a:prstGeom prst="rect">
            <a:avLst/>
          </a:prstGeom>
          <a:noFill/>
          <a:ln>
            <a:noFill/>
          </a:ln>
        </p:spPr>
        <p:txBody>
          <a:bodyPr anchorCtr="0" anchor="t" bIns="0" lIns="0" spcFirstLastPara="1" rIns="0" wrap="square" tIns="25400">
            <a:spAutoFit/>
          </a:bodyPr>
          <a:lstStyle/>
          <a:p>
            <a:pPr indent="-111760" lvl="0" marL="123825" marR="5080" rtl="0" algn="l">
              <a:lnSpc>
                <a:spcPct val="117647"/>
              </a:lnSpc>
              <a:spcBef>
                <a:spcPts val="0"/>
              </a:spcBef>
              <a:spcAft>
                <a:spcPts val="0"/>
              </a:spcAft>
              <a:buNone/>
            </a:pPr>
            <a:r>
              <a:rPr lang="en-US" sz="1300">
                <a:solidFill>
                  <a:srgbClr val="FFFFFF"/>
                </a:solidFill>
                <a:latin typeface="Arial"/>
                <a:ea typeface="Arial"/>
                <a:cs typeface="Arial"/>
                <a:sym typeface="Arial"/>
              </a:rPr>
              <a:t>Barplot to compare  scores of models</a:t>
            </a:r>
            <a:endParaRPr sz="1300">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9" name="Shape 329"/>
        <p:cNvGrpSpPr/>
        <p:nvPr/>
      </p:nvGrpSpPr>
      <p:grpSpPr>
        <a:xfrm>
          <a:off x="0" y="0"/>
          <a:ext cx="0" cy="0"/>
          <a:chOff x="0" y="0"/>
          <a:chExt cx="0" cy="0"/>
        </a:xfrm>
      </p:grpSpPr>
      <p:sp>
        <p:nvSpPr>
          <p:cNvPr id="330" name="Google Shape;330;p1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31" name="Google Shape;331;p1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Results</a:t>
            </a:r>
            <a:endParaRPr sz="4000">
              <a:solidFill>
                <a:srgbClr val="0B49CB"/>
              </a:solidFill>
              <a:latin typeface="IBM Plex Mono SemiBold"/>
              <a:ea typeface="IBM Plex Mono SemiBold"/>
              <a:cs typeface="IBM Plex Mono SemiBold"/>
              <a:sym typeface="IBM Plex Mono SemiBold"/>
            </a:endParaRPr>
          </a:p>
        </p:txBody>
      </p:sp>
      <p:sp>
        <p:nvSpPr>
          <p:cNvPr id="332" name="Google Shape;332;p17"/>
          <p:cNvSpPr txBox="1"/>
          <p:nvPr/>
        </p:nvSpPr>
        <p:spPr>
          <a:xfrm>
            <a:off x="1328166" y="5356304"/>
            <a:ext cx="9042900" cy="84390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lang="en-US" sz="1800">
                <a:solidFill>
                  <a:schemeClr val="dk1"/>
                </a:solidFill>
                <a:latin typeface="Arial"/>
                <a:ea typeface="Arial"/>
                <a:cs typeface="Arial"/>
                <a:sym typeface="Arial"/>
              </a:rPr>
              <a:t>This is a preview of the Plotly dashboard. The following sides will show the results of EDA with  visualization, EDA with SQL, Interactive Map with Folium, and finally the results of our model with  about 83% accuracy.</a:t>
            </a:r>
            <a:endParaRPr sz="1800">
              <a:solidFill>
                <a:schemeClr val="dk1"/>
              </a:solidFill>
              <a:latin typeface="Arial"/>
              <a:ea typeface="Arial"/>
              <a:cs typeface="Arial"/>
              <a:sym typeface="Arial"/>
            </a:endParaRPr>
          </a:p>
        </p:txBody>
      </p:sp>
      <p:pic>
        <p:nvPicPr>
          <p:cNvPr id="333" name="Google Shape;333;p17"/>
          <p:cNvPicPr preferRelativeResize="0"/>
          <p:nvPr/>
        </p:nvPicPr>
        <p:blipFill rotWithShape="1">
          <a:blip r:embed="rId4">
            <a:alphaModFix/>
          </a:blip>
          <a:srcRect b="0" l="0" r="0" t="0"/>
          <a:stretch/>
        </p:blipFill>
        <p:spPr>
          <a:xfrm>
            <a:off x="2971800" y="1735136"/>
            <a:ext cx="5963918" cy="335470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7" name="Shape 337"/>
        <p:cNvGrpSpPr/>
        <p:nvPr/>
      </p:nvGrpSpPr>
      <p:grpSpPr>
        <a:xfrm>
          <a:off x="0" y="0"/>
          <a:ext cx="0" cy="0"/>
          <a:chOff x="0" y="0"/>
          <a:chExt cx="0" cy="0"/>
        </a:xfrm>
      </p:grpSpPr>
      <p:sp>
        <p:nvSpPr>
          <p:cNvPr id="338" name="Google Shape;338;p18"/>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2" name="Shape 342"/>
        <p:cNvGrpSpPr/>
        <p:nvPr/>
      </p:nvGrpSpPr>
      <p:grpSpPr>
        <a:xfrm>
          <a:off x="0" y="0"/>
          <a:ext cx="0" cy="0"/>
          <a:chOff x="0" y="0"/>
          <a:chExt cx="0" cy="0"/>
        </a:xfrm>
      </p:grpSpPr>
      <p:sp>
        <p:nvSpPr>
          <p:cNvPr id="343" name="Google Shape;343;p1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44" name="Google Shape;344;p1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Launch Site</a:t>
            </a:r>
            <a:endParaRPr sz="4000">
              <a:solidFill>
                <a:srgbClr val="0B49CB"/>
              </a:solidFill>
              <a:latin typeface="IBM Plex Mono SemiBold"/>
              <a:ea typeface="IBM Plex Mono SemiBold"/>
              <a:cs typeface="IBM Plex Mono SemiBold"/>
              <a:sym typeface="IBM Plex Mono SemiBold"/>
            </a:endParaRPr>
          </a:p>
        </p:txBody>
      </p:sp>
      <p:sp>
        <p:nvSpPr>
          <p:cNvPr id="345" name="Google Shape;345;p19"/>
          <p:cNvSpPr txBox="1"/>
          <p:nvPr/>
        </p:nvSpPr>
        <p:spPr>
          <a:xfrm>
            <a:off x="806907" y="5146750"/>
            <a:ext cx="6850500" cy="1152900"/>
          </a:xfrm>
          <a:prstGeom prst="rect">
            <a:avLst/>
          </a:prstGeom>
          <a:noFill/>
          <a:ln>
            <a:noFill/>
          </a:ln>
        </p:spPr>
        <p:txBody>
          <a:bodyPr anchorCtr="0" anchor="t" bIns="0" lIns="0" spcFirstLastPara="1" rIns="0" wrap="square" tIns="13325">
            <a:spAutoFit/>
          </a:bodyPr>
          <a:lstStyle/>
          <a:p>
            <a:pPr indent="0" lvl="0" marL="12700" marR="5080" rtl="0" algn="just">
              <a:lnSpc>
                <a:spcPct val="120900"/>
              </a:lnSpc>
              <a:spcBef>
                <a:spcPts val="0"/>
              </a:spcBef>
              <a:spcAft>
                <a:spcPts val="0"/>
              </a:spcAft>
              <a:buNone/>
            </a:pPr>
            <a:r>
              <a:rPr lang="en-US" sz="1600">
                <a:solidFill>
                  <a:schemeClr val="dk1"/>
                </a:solidFill>
                <a:latin typeface="Arial"/>
                <a:ea typeface="Arial"/>
                <a:cs typeface="Arial"/>
                <a:sym typeface="Arial"/>
              </a:rPr>
              <a:t>Graphic suggests an increase in success rate over time (indicated in Flight Number).  Likely a big breakthrough around flight 20 which significantly increased success rate.  CCAFS appears to be the main launch site as it has the most volume.</a:t>
            </a:r>
            <a:endParaRPr sz="1600">
              <a:solidFill>
                <a:schemeClr val="dk1"/>
              </a:solidFill>
              <a:latin typeface="Arial"/>
              <a:ea typeface="Arial"/>
              <a:cs typeface="Arial"/>
              <a:sym typeface="Arial"/>
            </a:endParaRPr>
          </a:p>
        </p:txBody>
      </p:sp>
      <p:sp>
        <p:nvSpPr>
          <p:cNvPr id="346" name="Google Shape;346;p19"/>
          <p:cNvSpPr/>
          <p:nvPr/>
        </p:nvSpPr>
        <p:spPr>
          <a:xfrm>
            <a:off x="39623" y="1632204"/>
            <a:ext cx="12100500" cy="23775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19"/>
          <p:cNvSpPr txBox="1"/>
          <p:nvPr/>
        </p:nvSpPr>
        <p:spPr>
          <a:xfrm>
            <a:off x="977900" y="4346194"/>
            <a:ext cx="5862300" cy="504600"/>
          </a:xfrm>
          <a:prstGeom prst="rect">
            <a:avLst/>
          </a:prstGeom>
          <a:noFill/>
          <a:ln>
            <a:noFill/>
          </a:ln>
        </p:spPr>
        <p:txBody>
          <a:bodyPr anchorCtr="0" anchor="t" bIns="0" lIns="0" spcFirstLastPara="1" rIns="0" wrap="square" tIns="12050">
            <a:spAutoFit/>
          </a:bodyPr>
          <a:lstStyle/>
          <a:p>
            <a:pPr indent="0" lvl="0" marL="12700" marR="0" rtl="0" algn="l">
              <a:lnSpc>
                <a:spcPct val="100000"/>
              </a:lnSpc>
              <a:spcBef>
                <a:spcPts val="0"/>
              </a:spcBef>
              <a:spcAft>
                <a:spcPts val="0"/>
              </a:spcAft>
              <a:buNone/>
            </a:pPr>
            <a:r>
              <a:rPr lang="en-US" sz="1600">
                <a:solidFill>
                  <a:srgbClr val="000000"/>
                </a:solidFill>
                <a:latin typeface="Arial"/>
                <a:ea typeface="Arial"/>
                <a:cs typeface="Arial"/>
                <a:sym typeface="Arial"/>
              </a:rPr>
              <a:t>Green indicates successful launch; Purple indicates unsuccessful launch.</a:t>
            </a:r>
            <a:endParaRPr sz="1600">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1" name="Shape 351"/>
        <p:cNvGrpSpPr/>
        <p:nvPr/>
      </p:nvGrpSpPr>
      <p:grpSpPr>
        <a:xfrm>
          <a:off x="0" y="0"/>
          <a:ext cx="0" cy="0"/>
          <a:chOff x="0" y="0"/>
          <a:chExt cx="0" cy="0"/>
        </a:xfrm>
      </p:grpSpPr>
      <p:sp>
        <p:nvSpPr>
          <p:cNvPr id="352" name="Google Shape;352;p2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53" name="Google Shape;353;p2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Launch Site</a:t>
            </a:r>
            <a:endParaRPr/>
          </a:p>
        </p:txBody>
      </p:sp>
      <p:sp>
        <p:nvSpPr>
          <p:cNvPr id="354" name="Google Shape;354;p20"/>
          <p:cNvSpPr txBox="1"/>
          <p:nvPr/>
        </p:nvSpPr>
        <p:spPr>
          <a:xfrm>
            <a:off x="902614" y="5103774"/>
            <a:ext cx="5099100" cy="857100"/>
          </a:xfrm>
          <a:prstGeom prst="rect">
            <a:avLst/>
          </a:prstGeom>
          <a:noFill/>
          <a:ln>
            <a:noFill/>
          </a:ln>
        </p:spPr>
        <p:txBody>
          <a:bodyPr anchorCtr="0" anchor="t" bIns="0" lIns="0" spcFirstLastPara="1" rIns="0" wrap="square" tIns="12700">
            <a:spAutoFit/>
          </a:bodyPr>
          <a:lstStyle/>
          <a:p>
            <a:pPr indent="0" lvl="0" marL="12700" marR="5080" rtl="0" algn="l">
              <a:lnSpc>
                <a:spcPct val="121400"/>
              </a:lnSpc>
              <a:spcBef>
                <a:spcPts val="0"/>
              </a:spcBef>
              <a:spcAft>
                <a:spcPts val="0"/>
              </a:spcAft>
              <a:buNone/>
            </a:pPr>
            <a:r>
              <a:rPr lang="en-US" sz="1600">
                <a:solidFill>
                  <a:schemeClr val="dk1"/>
                </a:solidFill>
                <a:latin typeface="Arial"/>
                <a:ea typeface="Arial"/>
                <a:cs typeface="Arial"/>
                <a:sym typeface="Arial"/>
              </a:rPr>
              <a:t>Payload mass appears to fall mostly between 0-6000 kg.  Different launch sites also seem to use different payload mass.</a:t>
            </a:r>
            <a:endParaRPr sz="1600">
              <a:solidFill>
                <a:schemeClr val="dk1"/>
              </a:solidFill>
              <a:latin typeface="Arial"/>
              <a:ea typeface="Arial"/>
              <a:cs typeface="Arial"/>
              <a:sym typeface="Arial"/>
            </a:endParaRPr>
          </a:p>
        </p:txBody>
      </p:sp>
      <p:sp>
        <p:nvSpPr>
          <p:cNvPr id="355" name="Google Shape;355;p20"/>
          <p:cNvSpPr/>
          <p:nvPr/>
        </p:nvSpPr>
        <p:spPr>
          <a:xfrm>
            <a:off x="39623" y="1653539"/>
            <a:ext cx="12100500" cy="23775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20"/>
          <p:cNvSpPr txBox="1"/>
          <p:nvPr/>
        </p:nvSpPr>
        <p:spPr>
          <a:xfrm>
            <a:off x="902614" y="4346194"/>
            <a:ext cx="5862300" cy="504600"/>
          </a:xfrm>
          <a:prstGeom prst="rect">
            <a:avLst/>
          </a:prstGeom>
          <a:noFill/>
          <a:ln>
            <a:noFill/>
          </a:ln>
        </p:spPr>
        <p:txBody>
          <a:bodyPr anchorCtr="0" anchor="t" bIns="0" lIns="0" spcFirstLastPara="1" rIns="0" wrap="square" tIns="12050">
            <a:spAutoFit/>
          </a:bodyPr>
          <a:lstStyle/>
          <a:p>
            <a:pPr indent="0" lvl="0" marL="12700" marR="0" rtl="0" algn="l">
              <a:lnSpc>
                <a:spcPct val="100000"/>
              </a:lnSpc>
              <a:spcBef>
                <a:spcPts val="0"/>
              </a:spcBef>
              <a:spcAft>
                <a:spcPts val="0"/>
              </a:spcAft>
              <a:buNone/>
            </a:pPr>
            <a:r>
              <a:rPr lang="en-US" sz="1600">
                <a:solidFill>
                  <a:srgbClr val="000000"/>
                </a:solidFill>
                <a:latin typeface="Arial"/>
                <a:ea typeface="Arial"/>
                <a:cs typeface="Arial"/>
                <a:sym typeface="Arial"/>
              </a:rPr>
              <a:t>Green indicates successful launch; Purple indicates unsuccessful launch.</a:t>
            </a:r>
            <a:endParaRPr sz="160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94" name="Google Shape;94;p2"/>
          <p:cNvSpPr txBox="1"/>
          <p:nvPr/>
        </p:nvSpPr>
        <p:spPr>
          <a:xfrm>
            <a:off x="958697" y="2113240"/>
            <a:ext cx="5167086" cy="332082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Executive Summary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Introduction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Methodology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Results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Conclusion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Appendix</a:t>
            </a:r>
            <a:endParaRPr/>
          </a:p>
        </p:txBody>
      </p:sp>
      <p:sp>
        <p:nvSpPr>
          <p:cNvPr id="95" name="Google Shape;95;p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Outline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0" name="Shape 360"/>
        <p:cNvGrpSpPr/>
        <p:nvPr/>
      </p:nvGrpSpPr>
      <p:grpSpPr>
        <a:xfrm>
          <a:off x="0" y="0"/>
          <a:ext cx="0" cy="0"/>
          <a:chOff x="0" y="0"/>
          <a:chExt cx="0" cy="0"/>
        </a:xfrm>
      </p:grpSpPr>
      <p:sp>
        <p:nvSpPr>
          <p:cNvPr id="361" name="Google Shape;361;p2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62" name="Google Shape;362;p2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 Rate vs. Orbit Type</a:t>
            </a:r>
            <a:endParaRPr sz="4000">
              <a:solidFill>
                <a:srgbClr val="0B49CB"/>
              </a:solidFill>
              <a:latin typeface="IBM Plex Mono SemiBold"/>
              <a:ea typeface="IBM Plex Mono SemiBold"/>
              <a:cs typeface="IBM Plex Mono SemiBold"/>
              <a:sym typeface="IBM Plex Mono SemiBold"/>
            </a:endParaRPr>
          </a:p>
        </p:txBody>
      </p:sp>
      <p:sp>
        <p:nvSpPr>
          <p:cNvPr id="363" name="Google Shape;363;p21"/>
          <p:cNvSpPr txBox="1"/>
          <p:nvPr/>
        </p:nvSpPr>
        <p:spPr>
          <a:xfrm>
            <a:off x="614400" y="5280000"/>
            <a:ext cx="6989100" cy="1501800"/>
          </a:xfrm>
          <a:prstGeom prst="rect">
            <a:avLst/>
          </a:prstGeom>
          <a:noFill/>
          <a:ln>
            <a:noFill/>
          </a:ln>
        </p:spPr>
        <p:txBody>
          <a:bodyPr anchorCtr="0" anchor="t" bIns="0" lIns="0" spcFirstLastPara="1" rIns="0" wrap="square" tIns="12700">
            <a:spAutoFit/>
          </a:bodyPr>
          <a:lstStyle/>
          <a:p>
            <a:pPr indent="0" lvl="0" marL="12700" marR="5080" rtl="0" algn="l">
              <a:lnSpc>
                <a:spcPct val="120800"/>
              </a:lnSpc>
              <a:spcBef>
                <a:spcPts val="0"/>
              </a:spcBef>
              <a:spcAft>
                <a:spcPts val="0"/>
              </a:spcAft>
              <a:buNone/>
            </a:pPr>
            <a:r>
              <a:rPr lang="en-US" sz="1600">
                <a:solidFill>
                  <a:schemeClr val="dk1"/>
                </a:solidFill>
                <a:latin typeface="Arial"/>
                <a:ea typeface="Arial"/>
                <a:cs typeface="Arial"/>
                <a:sym typeface="Arial"/>
              </a:rPr>
              <a:t>ES-L1 (1), GEO (1), HEO (1) have 100% success rate (sample sizes in parenthesis)  SSO (5) has 100% success rate</a:t>
            </a:r>
            <a:endParaRPr sz="1600">
              <a:solidFill>
                <a:schemeClr val="dk1"/>
              </a:solidFill>
              <a:latin typeface="Arial"/>
              <a:ea typeface="Arial"/>
              <a:cs typeface="Arial"/>
              <a:sym typeface="Arial"/>
            </a:endParaRPr>
          </a:p>
          <a:p>
            <a:pPr indent="0" lvl="0" marL="12700" marR="0" rtl="0" algn="l">
              <a:lnSpc>
                <a:spcPct val="100000"/>
              </a:lnSpc>
              <a:spcBef>
                <a:spcPts val="250"/>
              </a:spcBef>
              <a:spcAft>
                <a:spcPts val="0"/>
              </a:spcAft>
              <a:buNone/>
            </a:pPr>
            <a:r>
              <a:rPr lang="en-US" sz="1600">
                <a:solidFill>
                  <a:schemeClr val="dk1"/>
                </a:solidFill>
                <a:latin typeface="Arial"/>
                <a:ea typeface="Arial"/>
                <a:cs typeface="Arial"/>
                <a:sym typeface="Arial"/>
              </a:rPr>
              <a:t>VLEO (14) has decent success rate and attempts</a:t>
            </a:r>
            <a:endParaRPr sz="1600">
              <a:solidFill>
                <a:schemeClr val="dk1"/>
              </a:solidFill>
              <a:latin typeface="Arial"/>
              <a:ea typeface="Arial"/>
              <a:cs typeface="Arial"/>
              <a:sym typeface="Arial"/>
            </a:endParaRPr>
          </a:p>
          <a:p>
            <a:pPr indent="0" lvl="0" marL="12700" marR="0" rtl="0" algn="l">
              <a:lnSpc>
                <a:spcPct val="100000"/>
              </a:lnSpc>
              <a:spcBef>
                <a:spcPts val="395"/>
              </a:spcBef>
              <a:spcAft>
                <a:spcPts val="0"/>
              </a:spcAft>
              <a:buNone/>
            </a:pPr>
            <a:r>
              <a:rPr lang="en-US" sz="1600">
                <a:solidFill>
                  <a:schemeClr val="dk1"/>
                </a:solidFill>
                <a:latin typeface="Arial"/>
                <a:ea typeface="Arial"/>
                <a:cs typeface="Arial"/>
                <a:sym typeface="Arial"/>
              </a:rPr>
              <a:t>SO (1) has 0% success rate</a:t>
            </a:r>
            <a:endParaRPr sz="1600">
              <a:solidFill>
                <a:schemeClr val="dk1"/>
              </a:solidFill>
              <a:latin typeface="Arial"/>
              <a:ea typeface="Arial"/>
              <a:cs typeface="Arial"/>
              <a:sym typeface="Arial"/>
            </a:endParaRPr>
          </a:p>
          <a:p>
            <a:pPr indent="0" lvl="0" marL="12700" marR="0" rtl="0" algn="l">
              <a:lnSpc>
                <a:spcPct val="100000"/>
              </a:lnSpc>
              <a:spcBef>
                <a:spcPts val="565"/>
              </a:spcBef>
              <a:spcAft>
                <a:spcPts val="0"/>
              </a:spcAft>
              <a:buNone/>
            </a:pPr>
            <a:r>
              <a:rPr lang="en-US" sz="1600">
                <a:solidFill>
                  <a:schemeClr val="dk1"/>
                </a:solidFill>
                <a:latin typeface="Arial"/>
                <a:ea typeface="Arial"/>
                <a:cs typeface="Arial"/>
                <a:sym typeface="Arial"/>
              </a:rPr>
              <a:t>GTO (27) has the around 50% success rate but largest sample</a:t>
            </a:r>
            <a:endParaRPr sz="1600">
              <a:solidFill>
                <a:schemeClr val="dk1"/>
              </a:solidFill>
              <a:latin typeface="Arial"/>
              <a:ea typeface="Arial"/>
              <a:cs typeface="Arial"/>
              <a:sym typeface="Arial"/>
            </a:endParaRPr>
          </a:p>
        </p:txBody>
      </p:sp>
      <p:sp>
        <p:nvSpPr>
          <p:cNvPr id="364" name="Google Shape;364;p21"/>
          <p:cNvSpPr/>
          <p:nvPr/>
        </p:nvSpPr>
        <p:spPr>
          <a:xfrm>
            <a:off x="2244251" y="1626697"/>
            <a:ext cx="5430000" cy="35142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21"/>
          <p:cNvSpPr txBox="1"/>
          <p:nvPr/>
        </p:nvSpPr>
        <p:spPr>
          <a:xfrm>
            <a:off x="8326663" y="3828622"/>
            <a:ext cx="2179200" cy="1398000"/>
          </a:xfrm>
          <a:prstGeom prst="rect">
            <a:avLst/>
          </a:prstGeom>
          <a:noFill/>
          <a:ln>
            <a:noFill/>
          </a:ln>
        </p:spPr>
        <p:txBody>
          <a:bodyPr anchorCtr="0" anchor="t" bIns="0" lIns="0" spcFirstLastPara="1" rIns="0" wrap="square" tIns="12700">
            <a:spAutoFit/>
          </a:bodyPr>
          <a:lstStyle/>
          <a:p>
            <a:pPr indent="0" lvl="0" marL="12700" marR="5080" rtl="0" algn="l">
              <a:lnSpc>
                <a:spcPct val="100000"/>
              </a:lnSpc>
              <a:spcBef>
                <a:spcPts val="0"/>
              </a:spcBef>
              <a:spcAft>
                <a:spcPts val="0"/>
              </a:spcAft>
              <a:buNone/>
            </a:pPr>
            <a:r>
              <a:rPr lang="en-US" sz="1800">
                <a:solidFill>
                  <a:srgbClr val="000000"/>
                </a:solidFill>
                <a:latin typeface="Arial"/>
                <a:ea typeface="Arial"/>
                <a:cs typeface="Arial"/>
                <a:sym typeface="Arial"/>
              </a:rPr>
              <a:t>Success Rate Scale with  0 as 0%</a:t>
            </a:r>
            <a:endParaRPr sz="1800">
              <a:solidFill>
                <a:srgbClr val="000000"/>
              </a:solidFill>
              <a:latin typeface="Arial"/>
              <a:ea typeface="Arial"/>
              <a:cs typeface="Arial"/>
              <a:sym typeface="Arial"/>
            </a:endParaRPr>
          </a:p>
          <a:p>
            <a:pPr indent="0" lvl="0" marL="12700" marR="1182370" rtl="0" algn="l">
              <a:lnSpc>
                <a:spcPct val="100000"/>
              </a:lnSpc>
              <a:spcBef>
                <a:spcPts val="0"/>
              </a:spcBef>
              <a:spcAft>
                <a:spcPts val="0"/>
              </a:spcAft>
              <a:buNone/>
            </a:pPr>
            <a:r>
              <a:rPr lang="en-US" sz="1800">
                <a:solidFill>
                  <a:srgbClr val="000000"/>
                </a:solidFill>
                <a:latin typeface="Arial"/>
                <a:ea typeface="Arial"/>
                <a:cs typeface="Arial"/>
                <a:sym typeface="Arial"/>
              </a:rPr>
              <a:t>0.6 as 60%  1 as 100%</a:t>
            </a:r>
            <a:endParaRPr sz="1800">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9" name="Shape 369"/>
        <p:cNvGrpSpPr/>
        <p:nvPr/>
      </p:nvGrpSpPr>
      <p:grpSpPr>
        <a:xfrm>
          <a:off x="0" y="0"/>
          <a:ext cx="0" cy="0"/>
          <a:chOff x="0" y="0"/>
          <a:chExt cx="0" cy="0"/>
        </a:xfrm>
      </p:grpSpPr>
      <p:sp>
        <p:nvSpPr>
          <p:cNvPr id="370" name="Google Shape;370;p2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1" name="Google Shape;371;p2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Orbit Type</a:t>
            </a:r>
            <a:endParaRPr sz="4000">
              <a:solidFill>
                <a:srgbClr val="0B49CB"/>
              </a:solidFill>
              <a:latin typeface="IBM Plex Mono SemiBold"/>
              <a:ea typeface="IBM Plex Mono SemiBold"/>
              <a:cs typeface="IBM Plex Mono SemiBold"/>
              <a:sym typeface="IBM Plex Mono SemiBold"/>
            </a:endParaRPr>
          </a:p>
        </p:txBody>
      </p:sp>
      <p:sp>
        <p:nvSpPr>
          <p:cNvPr id="372" name="Google Shape;372;p22"/>
          <p:cNvSpPr txBox="1"/>
          <p:nvPr/>
        </p:nvSpPr>
        <p:spPr>
          <a:xfrm>
            <a:off x="902633" y="5023152"/>
            <a:ext cx="8640300" cy="1530600"/>
          </a:xfrm>
          <a:prstGeom prst="rect">
            <a:avLst/>
          </a:prstGeom>
          <a:noFill/>
          <a:ln>
            <a:noFill/>
          </a:ln>
        </p:spPr>
        <p:txBody>
          <a:bodyPr anchorCtr="0" anchor="t" bIns="0" lIns="0" spcFirstLastPara="1" rIns="0" wrap="square" tIns="12700">
            <a:spAutoFit/>
          </a:bodyPr>
          <a:lstStyle/>
          <a:p>
            <a:pPr indent="0" lvl="0" marL="12700" marR="3951603" rtl="0" algn="l">
              <a:lnSpc>
                <a:spcPct val="121200"/>
              </a:lnSpc>
              <a:spcBef>
                <a:spcPts val="0"/>
              </a:spcBef>
              <a:spcAft>
                <a:spcPts val="0"/>
              </a:spcAft>
              <a:buNone/>
            </a:pPr>
            <a:r>
              <a:rPr lang="en-US" sz="1600">
                <a:solidFill>
                  <a:schemeClr val="dk1"/>
                </a:solidFill>
                <a:latin typeface="Arial"/>
                <a:ea typeface="Arial"/>
                <a:cs typeface="Arial"/>
                <a:sym typeface="Arial"/>
              </a:rPr>
              <a:t>Launch Orbit preferences changed over Flight Number.  Launch Outcome seems to correlate with this preference.</a:t>
            </a:r>
            <a:endParaRPr sz="1600">
              <a:solidFill>
                <a:schemeClr val="dk1"/>
              </a:solidFill>
              <a:latin typeface="Arial"/>
              <a:ea typeface="Arial"/>
              <a:cs typeface="Arial"/>
              <a:sym typeface="Arial"/>
            </a:endParaRPr>
          </a:p>
          <a:p>
            <a:pPr indent="0" lvl="0" marL="12700" marR="5080" rtl="0" algn="l">
              <a:lnSpc>
                <a:spcPct val="145625"/>
              </a:lnSpc>
              <a:spcBef>
                <a:spcPts val="135"/>
              </a:spcBef>
              <a:spcAft>
                <a:spcPts val="0"/>
              </a:spcAft>
              <a:buNone/>
            </a:pPr>
            <a:r>
              <a:rPr lang="en-US" sz="1600">
                <a:solidFill>
                  <a:schemeClr val="dk1"/>
                </a:solidFill>
                <a:latin typeface="Arial"/>
                <a:ea typeface="Arial"/>
                <a:cs typeface="Arial"/>
                <a:sym typeface="Arial"/>
              </a:rPr>
              <a:t>SpaceX started with LEO orbits which saw moderate success LEO and returned to VLEO in recent launches  SpaceX appears to perform better in lower orbits or Sun-synchronous orbits</a:t>
            </a:r>
            <a:endParaRPr sz="1600">
              <a:solidFill>
                <a:schemeClr val="dk1"/>
              </a:solidFill>
              <a:latin typeface="Arial"/>
              <a:ea typeface="Arial"/>
              <a:cs typeface="Arial"/>
              <a:sym typeface="Arial"/>
            </a:endParaRPr>
          </a:p>
        </p:txBody>
      </p:sp>
      <p:sp>
        <p:nvSpPr>
          <p:cNvPr id="373" name="Google Shape;373;p22"/>
          <p:cNvSpPr/>
          <p:nvPr/>
        </p:nvSpPr>
        <p:spPr>
          <a:xfrm>
            <a:off x="45719" y="1644395"/>
            <a:ext cx="12094500" cy="23760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22"/>
          <p:cNvSpPr txBox="1"/>
          <p:nvPr/>
        </p:nvSpPr>
        <p:spPr>
          <a:xfrm>
            <a:off x="902614" y="4346194"/>
            <a:ext cx="5862300" cy="504600"/>
          </a:xfrm>
          <a:prstGeom prst="rect">
            <a:avLst/>
          </a:prstGeom>
          <a:noFill/>
          <a:ln>
            <a:noFill/>
          </a:ln>
        </p:spPr>
        <p:txBody>
          <a:bodyPr anchorCtr="0" anchor="t" bIns="0" lIns="0" spcFirstLastPara="1" rIns="0" wrap="square" tIns="12050">
            <a:spAutoFit/>
          </a:bodyPr>
          <a:lstStyle/>
          <a:p>
            <a:pPr indent="0" lvl="0" marL="12700" marR="0" rtl="0" algn="l">
              <a:lnSpc>
                <a:spcPct val="100000"/>
              </a:lnSpc>
              <a:spcBef>
                <a:spcPts val="0"/>
              </a:spcBef>
              <a:spcAft>
                <a:spcPts val="0"/>
              </a:spcAft>
              <a:buNone/>
            </a:pPr>
            <a:r>
              <a:rPr lang="en-US" sz="1600">
                <a:solidFill>
                  <a:srgbClr val="000000"/>
                </a:solidFill>
                <a:latin typeface="Arial"/>
                <a:ea typeface="Arial"/>
                <a:cs typeface="Arial"/>
                <a:sym typeface="Arial"/>
              </a:rPr>
              <a:t>Green indicates successful launch; Purple indicates unsuccessful launch.</a:t>
            </a:r>
            <a:endParaRPr sz="1600">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8" name="Shape 378"/>
        <p:cNvGrpSpPr/>
        <p:nvPr/>
      </p:nvGrpSpPr>
      <p:grpSpPr>
        <a:xfrm>
          <a:off x="0" y="0"/>
          <a:ext cx="0" cy="0"/>
          <a:chOff x="0" y="0"/>
          <a:chExt cx="0" cy="0"/>
        </a:xfrm>
      </p:grpSpPr>
      <p:sp>
        <p:nvSpPr>
          <p:cNvPr id="379" name="Google Shape;379;p2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80" name="Google Shape;380;p2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Orbit Type</a:t>
            </a:r>
            <a:endParaRPr sz="4000">
              <a:solidFill>
                <a:srgbClr val="0B49CB"/>
              </a:solidFill>
              <a:latin typeface="IBM Plex Mono SemiBold"/>
              <a:ea typeface="IBM Plex Mono SemiBold"/>
              <a:cs typeface="IBM Plex Mono SemiBold"/>
              <a:sym typeface="IBM Plex Mono SemiBold"/>
            </a:endParaRPr>
          </a:p>
        </p:txBody>
      </p:sp>
      <p:sp>
        <p:nvSpPr>
          <p:cNvPr id="381" name="Google Shape;381;p23"/>
          <p:cNvSpPr txBox="1"/>
          <p:nvPr/>
        </p:nvSpPr>
        <p:spPr>
          <a:xfrm>
            <a:off x="902633" y="5003952"/>
            <a:ext cx="8640300" cy="1530600"/>
          </a:xfrm>
          <a:prstGeom prst="rect">
            <a:avLst/>
          </a:prstGeom>
          <a:noFill/>
          <a:ln>
            <a:noFill/>
          </a:ln>
        </p:spPr>
        <p:txBody>
          <a:bodyPr anchorCtr="0" anchor="t" bIns="0" lIns="0" spcFirstLastPara="1" rIns="0" wrap="square" tIns="12700">
            <a:spAutoFit/>
          </a:bodyPr>
          <a:lstStyle/>
          <a:p>
            <a:pPr indent="0" lvl="0" marL="12700" marR="3951603" rtl="0" algn="l">
              <a:lnSpc>
                <a:spcPct val="121200"/>
              </a:lnSpc>
              <a:spcBef>
                <a:spcPts val="0"/>
              </a:spcBef>
              <a:spcAft>
                <a:spcPts val="0"/>
              </a:spcAft>
              <a:buNone/>
            </a:pPr>
            <a:r>
              <a:rPr lang="en-US" sz="1600">
                <a:solidFill>
                  <a:schemeClr val="dk1"/>
                </a:solidFill>
                <a:latin typeface="Arial"/>
                <a:ea typeface="Arial"/>
                <a:cs typeface="Arial"/>
                <a:sym typeface="Arial"/>
              </a:rPr>
              <a:t>Launch Orbit preferences changed over Flight Number.  Launch Outcome seems to correlate with this preference.</a:t>
            </a:r>
            <a:endParaRPr sz="1600">
              <a:solidFill>
                <a:schemeClr val="dk1"/>
              </a:solidFill>
              <a:latin typeface="Arial"/>
              <a:ea typeface="Arial"/>
              <a:cs typeface="Arial"/>
              <a:sym typeface="Arial"/>
            </a:endParaRPr>
          </a:p>
          <a:p>
            <a:pPr indent="0" lvl="0" marL="12700" marR="5080" rtl="0" algn="l">
              <a:lnSpc>
                <a:spcPct val="145625"/>
              </a:lnSpc>
              <a:spcBef>
                <a:spcPts val="135"/>
              </a:spcBef>
              <a:spcAft>
                <a:spcPts val="0"/>
              </a:spcAft>
              <a:buNone/>
            </a:pPr>
            <a:r>
              <a:rPr lang="en-US" sz="1600">
                <a:solidFill>
                  <a:schemeClr val="dk1"/>
                </a:solidFill>
                <a:latin typeface="Arial"/>
                <a:ea typeface="Arial"/>
                <a:cs typeface="Arial"/>
                <a:sym typeface="Arial"/>
              </a:rPr>
              <a:t>SpaceX started with LEO orbits which saw moderate success LEO and returned to VLEO in recent launches  SpaceX appears to perform better in lower orbits or Sun-synchronous orbits</a:t>
            </a:r>
            <a:endParaRPr sz="1600">
              <a:solidFill>
                <a:schemeClr val="dk1"/>
              </a:solidFill>
              <a:latin typeface="Arial"/>
              <a:ea typeface="Arial"/>
              <a:cs typeface="Arial"/>
              <a:sym typeface="Arial"/>
            </a:endParaRPr>
          </a:p>
        </p:txBody>
      </p:sp>
      <p:sp>
        <p:nvSpPr>
          <p:cNvPr id="382" name="Google Shape;382;p23"/>
          <p:cNvSpPr/>
          <p:nvPr/>
        </p:nvSpPr>
        <p:spPr>
          <a:xfrm>
            <a:off x="45719" y="1644395"/>
            <a:ext cx="12094500" cy="23760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23"/>
          <p:cNvSpPr txBox="1"/>
          <p:nvPr/>
        </p:nvSpPr>
        <p:spPr>
          <a:xfrm>
            <a:off x="902614" y="4346194"/>
            <a:ext cx="5862300" cy="504600"/>
          </a:xfrm>
          <a:prstGeom prst="rect">
            <a:avLst/>
          </a:prstGeom>
          <a:noFill/>
          <a:ln>
            <a:noFill/>
          </a:ln>
        </p:spPr>
        <p:txBody>
          <a:bodyPr anchorCtr="0" anchor="t" bIns="0" lIns="0" spcFirstLastPara="1" rIns="0" wrap="square" tIns="12050">
            <a:spAutoFit/>
          </a:bodyPr>
          <a:lstStyle/>
          <a:p>
            <a:pPr indent="0" lvl="0" marL="12700" marR="0" rtl="0" algn="l">
              <a:lnSpc>
                <a:spcPct val="100000"/>
              </a:lnSpc>
              <a:spcBef>
                <a:spcPts val="0"/>
              </a:spcBef>
              <a:spcAft>
                <a:spcPts val="0"/>
              </a:spcAft>
              <a:buNone/>
            </a:pPr>
            <a:r>
              <a:rPr lang="en-US" sz="1600">
                <a:solidFill>
                  <a:srgbClr val="000000"/>
                </a:solidFill>
                <a:latin typeface="Arial"/>
                <a:ea typeface="Arial"/>
                <a:cs typeface="Arial"/>
                <a:sym typeface="Arial"/>
              </a:rPr>
              <a:t>Green indicates successful launch; Purple indicates unsuccessful launch.</a:t>
            </a:r>
            <a:endParaRPr sz="1600">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7" name="Shape 387"/>
        <p:cNvGrpSpPr/>
        <p:nvPr/>
      </p:nvGrpSpPr>
      <p:grpSpPr>
        <a:xfrm>
          <a:off x="0" y="0"/>
          <a:ext cx="0" cy="0"/>
          <a:chOff x="0" y="0"/>
          <a:chExt cx="0" cy="0"/>
        </a:xfrm>
      </p:grpSpPr>
      <p:sp>
        <p:nvSpPr>
          <p:cNvPr id="388" name="Google Shape;388;p2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Success Yearly Trend</a:t>
            </a:r>
            <a:endParaRPr/>
          </a:p>
        </p:txBody>
      </p:sp>
      <p:sp>
        <p:nvSpPr>
          <p:cNvPr id="389" name="Google Shape;389;p24"/>
          <p:cNvSpPr txBox="1"/>
          <p:nvPr/>
        </p:nvSpPr>
        <p:spPr>
          <a:xfrm>
            <a:off x="1176019" y="5031310"/>
            <a:ext cx="5977800" cy="855600"/>
          </a:xfrm>
          <a:prstGeom prst="rect">
            <a:avLst/>
          </a:prstGeom>
          <a:noFill/>
          <a:ln>
            <a:noFill/>
          </a:ln>
        </p:spPr>
        <p:txBody>
          <a:bodyPr anchorCtr="0" anchor="t" bIns="0" lIns="0" spcFirstLastPara="1" rIns="0" wrap="square" tIns="64125">
            <a:spAutoFit/>
          </a:bodyPr>
          <a:lstStyle/>
          <a:p>
            <a:pPr indent="0" lvl="0" marL="12700" marR="0" rtl="0" algn="l">
              <a:lnSpc>
                <a:spcPct val="100000"/>
              </a:lnSpc>
              <a:spcBef>
                <a:spcPts val="0"/>
              </a:spcBef>
              <a:spcAft>
                <a:spcPts val="0"/>
              </a:spcAft>
              <a:buNone/>
            </a:pPr>
            <a:r>
              <a:rPr lang="en-US" sz="1600">
                <a:solidFill>
                  <a:schemeClr val="dk1"/>
                </a:solidFill>
                <a:latin typeface="Arial"/>
                <a:ea typeface="Arial"/>
                <a:cs typeface="Arial"/>
                <a:sym typeface="Arial"/>
              </a:rPr>
              <a:t>Success generally increases over time since 2013 with a slight dip in 2018</a:t>
            </a:r>
            <a:endParaRPr sz="1600">
              <a:solidFill>
                <a:schemeClr val="dk1"/>
              </a:solidFill>
              <a:latin typeface="Arial"/>
              <a:ea typeface="Arial"/>
              <a:cs typeface="Arial"/>
              <a:sym typeface="Arial"/>
            </a:endParaRPr>
          </a:p>
          <a:p>
            <a:pPr indent="0" lvl="0" marL="12700" marR="0" rtl="0" algn="l">
              <a:lnSpc>
                <a:spcPct val="100000"/>
              </a:lnSpc>
              <a:spcBef>
                <a:spcPts val="405"/>
              </a:spcBef>
              <a:spcAft>
                <a:spcPts val="0"/>
              </a:spcAft>
              <a:buNone/>
            </a:pPr>
            <a:r>
              <a:rPr lang="en-US" sz="1600">
                <a:solidFill>
                  <a:schemeClr val="dk1"/>
                </a:solidFill>
                <a:latin typeface="Arial"/>
                <a:ea typeface="Arial"/>
                <a:cs typeface="Arial"/>
                <a:sym typeface="Arial"/>
              </a:rPr>
              <a:t>Success in recent years at around 80%</a:t>
            </a:r>
            <a:endParaRPr sz="1600">
              <a:solidFill>
                <a:schemeClr val="dk1"/>
              </a:solidFill>
              <a:latin typeface="Arial"/>
              <a:ea typeface="Arial"/>
              <a:cs typeface="Arial"/>
              <a:sym typeface="Arial"/>
            </a:endParaRPr>
          </a:p>
        </p:txBody>
      </p:sp>
      <p:sp>
        <p:nvSpPr>
          <p:cNvPr id="390" name="Google Shape;390;p24"/>
          <p:cNvSpPr/>
          <p:nvPr/>
        </p:nvSpPr>
        <p:spPr>
          <a:xfrm>
            <a:off x="2564892" y="1484375"/>
            <a:ext cx="4566000" cy="30495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4" name="Shape 394"/>
        <p:cNvGrpSpPr/>
        <p:nvPr/>
      </p:nvGrpSpPr>
      <p:grpSpPr>
        <a:xfrm>
          <a:off x="0" y="0"/>
          <a:ext cx="0" cy="0"/>
          <a:chOff x="0" y="0"/>
          <a:chExt cx="0" cy="0"/>
        </a:xfrm>
      </p:grpSpPr>
      <p:sp>
        <p:nvSpPr>
          <p:cNvPr id="395" name="Google Shape;395;p2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96" name="Google Shape;396;p2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All Launch Site Names</a:t>
            </a:r>
            <a:endParaRPr/>
          </a:p>
        </p:txBody>
      </p:sp>
      <p:sp>
        <p:nvSpPr>
          <p:cNvPr id="397" name="Google Shape;397;p25"/>
          <p:cNvSpPr txBox="1"/>
          <p:nvPr/>
        </p:nvSpPr>
        <p:spPr>
          <a:xfrm>
            <a:off x="4725415" y="1810867"/>
            <a:ext cx="6174600" cy="3755100"/>
          </a:xfrm>
          <a:prstGeom prst="rect">
            <a:avLst/>
          </a:prstGeom>
          <a:noFill/>
          <a:ln>
            <a:noFill/>
          </a:ln>
        </p:spPr>
        <p:txBody>
          <a:bodyPr anchorCtr="0" anchor="t" bIns="0" lIns="0" spcFirstLastPara="1" rIns="0" wrap="square" tIns="165100">
            <a:spAutoFit/>
          </a:bodyPr>
          <a:lstStyle/>
          <a:p>
            <a:pPr indent="0" lvl="0" marL="12700" marR="0" rtl="0" algn="l">
              <a:lnSpc>
                <a:spcPct val="100000"/>
              </a:lnSpc>
              <a:spcBef>
                <a:spcPts val="0"/>
              </a:spcBef>
              <a:spcAft>
                <a:spcPts val="0"/>
              </a:spcAft>
              <a:buNone/>
            </a:pPr>
            <a:r>
              <a:rPr lang="en-US" sz="2000">
                <a:solidFill>
                  <a:srgbClr val="404040"/>
                </a:solidFill>
                <a:latin typeface="Arial"/>
                <a:ea typeface="Arial"/>
                <a:cs typeface="Arial"/>
                <a:sym typeface="Arial"/>
              </a:rPr>
              <a:t>Query unique launch site names from database.</a:t>
            </a:r>
            <a:endParaRPr sz="2000">
              <a:solidFill>
                <a:srgbClr val="000000"/>
              </a:solidFill>
              <a:latin typeface="Arial"/>
              <a:ea typeface="Arial"/>
              <a:cs typeface="Arial"/>
              <a:sym typeface="Arial"/>
            </a:endParaRPr>
          </a:p>
          <a:p>
            <a:pPr indent="0" lvl="0" marL="12700" marR="0" rtl="0" algn="l">
              <a:lnSpc>
                <a:spcPct val="115000"/>
              </a:lnSpc>
              <a:spcBef>
                <a:spcPts val="1200"/>
              </a:spcBef>
              <a:spcAft>
                <a:spcPts val="0"/>
              </a:spcAft>
              <a:buNone/>
            </a:pPr>
            <a:r>
              <a:rPr lang="en-US" sz="2000">
                <a:solidFill>
                  <a:srgbClr val="404040"/>
                </a:solidFill>
                <a:latin typeface="Arial"/>
                <a:ea typeface="Arial"/>
                <a:cs typeface="Arial"/>
                <a:sym typeface="Arial"/>
              </a:rPr>
              <a:t>CCAFS SLC-40 and CCAFSSLC-40 likely all represent the same</a:t>
            </a:r>
            <a:endParaRPr sz="2000">
              <a:solidFill>
                <a:srgbClr val="000000"/>
              </a:solidFill>
              <a:latin typeface="Arial"/>
              <a:ea typeface="Arial"/>
              <a:cs typeface="Arial"/>
              <a:sym typeface="Arial"/>
            </a:endParaRPr>
          </a:p>
          <a:p>
            <a:pPr indent="0" lvl="0" marL="12700" marR="0" rtl="0" algn="l">
              <a:lnSpc>
                <a:spcPct val="115000"/>
              </a:lnSpc>
              <a:spcBef>
                <a:spcPts val="0"/>
              </a:spcBef>
              <a:spcAft>
                <a:spcPts val="0"/>
              </a:spcAft>
              <a:buNone/>
            </a:pPr>
            <a:r>
              <a:rPr lang="en-US" sz="2000">
                <a:solidFill>
                  <a:srgbClr val="404040"/>
                </a:solidFill>
                <a:latin typeface="Arial"/>
                <a:ea typeface="Arial"/>
                <a:cs typeface="Arial"/>
                <a:sym typeface="Arial"/>
              </a:rPr>
              <a:t>launch site with data entry errors.</a:t>
            </a:r>
            <a:endParaRPr sz="2000">
              <a:solidFill>
                <a:srgbClr val="000000"/>
              </a:solidFill>
              <a:latin typeface="Arial"/>
              <a:ea typeface="Arial"/>
              <a:cs typeface="Arial"/>
              <a:sym typeface="Arial"/>
            </a:endParaRPr>
          </a:p>
          <a:p>
            <a:pPr indent="0" lvl="0" marL="12700" marR="2114550" rtl="0" algn="l">
              <a:lnSpc>
                <a:spcPct val="141500"/>
              </a:lnSpc>
              <a:spcBef>
                <a:spcPts val="110"/>
              </a:spcBef>
              <a:spcAft>
                <a:spcPts val="0"/>
              </a:spcAft>
              <a:buNone/>
            </a:pPr>
            <a:r>
              <a:rPr lang="en-US" sz="2000">
                <a:solidFill>
                  <a:srgbClr val="404040"/>
                </a:solidFill>
                <a:latin typeface="Arial"/>
                <a:ea typeface="Arial"/>
                <a:cs typeface="Arial"/>
                <a:sym typeface="Arial"/>
              </a:rPr>
              <a:t>CCAFS LC-40 was the previous name.  Likely only 3 unique launch_site values:  CCAFS SLC-40, KSC LC-39A, VAFB SLC-4E</a:t>
            </a:r>
            <a:endParaRPr sz="2000">
              <a:solidFill>
                <a:srgbClr val="000000"/>
              </a:solidFill>
              <a:latin typeface="Arial"/>
              <a:ea typeface="Arial"/>
              <a:cs typeface="Arial"/>
              <a:sym typeface="Arial"/>
            </a:endParaRPr>
          </a:p>
        </p:txBody>
      </p:sp>
      <p:sp>
        <p:nvSpPr>
          <p:cNvPr id="398" name="Google Shape;398;p25"/>
          <p:cNvSpPr/>
          <p:nvPr/>
        </p:nvSpPr>
        <p:spPr>
          <a:xfrm>
            <a:off x="1182624" y="2010155"/>
            <a:ext cx="3220200" cy="27630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2" name="Shape 402"/>
        <p:cNvGrpSpPr/>
        <p:nvPr/>
      </p:nvGrpSpPr>
      <p:grpSpPr>
        <a:xfrm>
          <a:off x="0" y="0"/>
          <a:ext cx="0" cy="0"/>
          <a:chOff x="0" y="0"/>
          <a:chExt cx="0" cy="0"/>
        </a:xfrm>
      </p:grpSpPr>
      <p:sp>
        <p:nvSpPr>
          <p:cNvPr id="403" name="Google Shape;403;p2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04" name="Google Shape;404;p2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Site Names Begin with 'CCA'</a:t>
            </a:r>
            <a:endParaRPr/>
          </a:p>
        </p:txBody>
      </p:sp>
      <p:sp>
        <p:nvSpPr>
          <p:cNvPr id="405" name="Google Shape;405;p26"/>
          <p:cNvSpPr txBox="1"/>
          <p:nvPr/>
        </p:nvSpPr>
        <p:spPr>
          <a:xfrm>
            <a:off x="9341611" y="2469007"/>
            <a:ext cx="1837800" cy="2018400"/>
          </a:xfrm>
          <a:prstGeom prst="rect">
            <a:avLst/>
          </a:prstGeom>
          <a:noFill/>
          <a:ln>
            <a:noFill/>
          </a:ln>
        </p:spPr>
        <p:txBody>
          <a:bodyPr anchorCtr="0" anchor="t" bIns="0" lIns="0" spcFirstLastPara="1" rIns="0" wrap="square" tIns="47625">
            <a:spAutoFit/>
          </a:bodyPr>
          <a:lstStyle/>
          <a:p>
            <a:pPr indent="0" lvl="0" marL="12700" marR="5080" rtl="0" algn="l">
              <a:lnSpc>
                <a:spcPct val="108000"/>
              </a:lnSpc>
              <a:spcBef>
                <a:spcPts val="0"/>
              </a:spcBef>
              <a:spcAft>
                <a:spcPts val="0"/>
              </a:spcAft>
              <a:buNone/>
            </a:pPr>
            <a:r>
              <a:rPr lang="en-US" sz="2000">
                <a:solidFill>
                  <a:srgbClr val="404040"/>
                </a:solidFill>
                <a:latin typeface="Arial"/>
                <a:ea typeface="Arial"/>
                <a:cs typeface="Arial"/>
                <a:sym typeface="Arial"/>
              </a:rPr>
              <a:t>First five entries  in database with  Launch Site name  beginning with  CCA.</a:t>
            </a:r>
            <a:endParaRPr sz="2000">
              <a:solidFill>
                <a:srgbClr val="000000"/>
              </a:solidFill>
              <a:latin typeface="Arial"/>
              <a:ea typeface="Arial"/>
              <a:cs typeface="Arial"/>
              <a:sym typeface="Arial"/>
            </a:endParaRPr>
          </a:p>
        </p:txBody>
      </p:sp>
      <p:sp>
        <p:nvSpPr>
          <p:cNvPr id="406" name="Google Shape;406;p26"/>
          <p:cNvSpPr/>
          <p:nvPr/>
        </p:nvSpPr>
        <p:spPr>
          <a:xfrm>
            <a:off x="873252" y="1853183"/>
            <a:ext cx="8272200" cy="33315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26"/>
          <p:cNvSpPr txBox="1"/>
          <p:nvPr/>
        </p:nvSpPr>
        <p:spPr>
          <a:xfrm>
            <a:off x="10948416" y="6568541"/>
            <a:ext cx="213300" cy="161700"/>
          </a:xfrm>
          <a:prstGeom prst="rect">
            <a:avLst/>
          </a:prstGeom>
          <a:noFill/>
          <a:ln>
            <a:noFill/>
          </a:ln>
        </p:spPr>
        <p:txBody>
          <a:bodyPr anchorCtr="0" anchor="t" bIns="0" lIns="0" spcFirstLastPara="1" rIns="0" wrap="square" tIns="0">
            <a:spAutoFit/>
          </a:bodyPr>
          <a:lstStyle/>
          <a:p>
            <a:pPr indent="0" lvl="0" marL="38100" rtl="0" algn="l">
              <a:lnSpc>
                <a:spcPct val="110000"/>
              </a:lnSpc>
              <a:spcBef>
                <a:spcPts val="0"/>
              </a:spcBef>
              <a:spcAft>
                <a:spcPts val="0"/>
              </a:spcAft>
              <a:buNone/>
            </a:pPr>
            <a:fld id="{00000000-1234-1234-1234-123412341234}" type="slidenum">
              <a:rPr lang="en-US" sz="1050">
                <a:solidFill>
                  <a:srgbClr val="FFFFFF"/>
                </a:solidFill>
              </a:rPr>
              <a:t>‹#›</a:t>
            </a:fld>
            <a:endParaRPr sz="105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1" name="Shape 411"/>
        <p:cNvGrpSpPr/>
        <p:nvPr/>
      </p:nvGrpSpPr>
      <p:grpSpPr>
        <a:xfrm>
          <a:off x="0" y="0"/>
          <a:ext cx="0" cy="0"/>
          <a:chOff x="0" y="0"/>
          <a:chExt cx="0" cy="0"/>
        </a:xfrm>
      </p:grpSpPr>
      <p:sp>
        <p:nvSpPr>
          <p:cNvPr id="412" name="Google Shape;412;p2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13" name="Google Shape;413;p2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Payload Mass</a:t>
            </a:r>
            <a:endParaRPr/>
          </a:p>
        </p:txBody>
      </p:sp>
      <p:sp>
        <p:nvSpPr>
          <p:cNvPr id="414" name="Google Shape;414;p27"/>
          <p:cNvSpPr txBox="1"/>
          <p:nvPr/>
        </p:nvSpPr>
        <p:spPr>
          <a:xfrm>
            <a:off x="7737475" y="2219960"/>
            <a:ext cx="3489300" cy="2606700"/>
          </a:xfrm>
          <a:prstGeom prst="rect">
            <a:avLst/>
          </a:prstGeom>
          <a:noFill/>
          <a:ln>
            <a:noFill/>
          </a:ln>
        </p:spPr>
        <p:txBody>
          <a:bodyPr anchorCtr="0" anchor="t" bIns="0" lIns="0" spcFirstLastPara="1" rIns="0" wrap="square" tIns="47625">
            <a:spAutoFit/>
          </a:bodyPr>
          <a:lstStyle/>
          <a:p>
            <a:pPr indent="0" lvl="0" marL="12700" marR="5715" rtl="0" algn="l">
              <a:lnSpc>
                <a:spcPct val="108000"/>
              </a:lnSpc>
              <a:spcBef>
                <a:spcPts val="0"/>
              </a:spcBef>
              <a:spcAft>
                <a:spcPts val="0"/>
              </a:spcAft>
              <a:buNone/>
            </a:pPr>
            <a:r>
              <a:rPr lang="en-US" sz="2000">
                <a:solidFill>
                  <a:srgbClr val="404040"/>
                </a:solidFill>
                <a:latin typeface="Arial"/>
                <a:ea typeface="Arial"/>
                <a:cs typeface="Arial"/>
                <a:sym typeface="Arial"/>
              </a:rPr>
              <a:t>This query sums the total payload  mass in kg where NASA was the  customer.</a:t>
            </a:r>
            <a:endParaRPr sz="2000">
              <a:solidFill>
                <a:srgbClr val="000000"/>
              </a:solidFill>
              <a:latin typeface="Arial"/>
              <a:ea typeface="Arial"/>
              <a:cs typeface="Arial"/>
              <a:sym typeface="Arial"/>
            </a:endParaRPr>
          </a:p>
          <a:p>
            <a:pPr indent="0" lvl="0" marL="12700" marR="5080" rtl="0" algn="l">
              <a:lnSpc>
                <a:spcPct val="90000"/>
              </a:lnSpc>
              <a:spcBef>
                <a:spcPts val="1370"/>
              </a:spcBef>
              <a:spcAft>
                <a:spcPts val="0"/>
              </a:spcAft>
              <a:buNone/>
            </a:pPr>
            <a:r>
              <a:rPr lang="en-US" sz="2000">
                <a:solidFill>
                  <a:srgbClr val="404040"/>
                </a:solidFill>
                <a:latin typeface="Arial"/>
                <a:ea typeface="Arial"/>
                <a:cs typeface="Arial"/>
                <a:sym typeface="Arial"/>
              </a:rPr>
              <a:t>CRS stands for Commercial  Resupply Services which indicates  that these payloads were sent to  the International Space Station  (ISS).</a:t>
            </a:r>
            <a:endParaRPr sz="2000">
              <a:solidFill>
                <a:srgbClr val="000000"/>
              </a:solidFill>
              <a:latin typeface="Arial"/>
              <a:ea typeface="Arial"/>
              <a:cs typeface="Arial"/>
              <a:sym typeface="Arial"/>
            </a:endParaRPr>
          </a:p>
        </p:txBody>
      </p:sp>
      <p:sp>
        <p:nvSpPr>
          <p:cNvPr id="415" name="Google Shape;415;p27"/>
          <p:cNvSpPr/>
          <p:nvPr/>
        </p:nvSpPr>
        <p:spPr>
          <a:xfrm>
            <a:off x="1274063" y="2263139"/>
            <a:ext cx="5687700" cy="25542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9" name="Shape 419"/>
        <p:cNvGrpSpPr/>
        <p:nvPr/>
      </p:nvGrpSpPr>
      <p:grpSpPr>
        <a:xfrm>
          <a:off x="0" y="0"/>
          <a:ext cx="0" cy="0"/>
          <a:chOff x="0" y="0"/>
          <a:chExt cx="0" cy="0"/>
        </a:xfrm>
      </p:grpSpPr>
      <p:sp>
        <p:nvSpPr>
          <p:cNvPr id="420" name="Google Shape;420;p2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21" name="Google Shape;421;p2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Average Payload Mass by F9 v1.1</a:t>
            </a:r>
            <a:endParaRPr/>
          </a:p>
        </p:txBody>
      </p:sp>
      <p:sp>
        <p:nvSpPr>
          <p:cNvPr id="422" name="Google Shape;422;p28"/>
          <p:cNvSpPr txBox="1"/>
          <p:nvPr/>
        </p:nvSpPr>
        <p:spPr>
          <a:xfrm>
            <a:off x="8291830" y="2060575"/>
            <a:ext cx="2723400" cy="2760000"/>
          </a:xfrm>
          <a:prstGeom prst="rect">
            <a:avLst/>
          </a:prstGeom>
          <a:noFill/>
          <a:ln>
            <a:noFill/>
          </a:ln>
        </p:spPr>
        <p:txBody>
          <a:bodyPr anchorCtr="0" anchor="t" bIns="0" lIns="0" spcFirstLastPara="1" rIns="0" wrap="square" tIns="38100">
            <a:spAutoFit/>
          </a:bodyPr>
          <a:lstStyle/>
          <a:p>
            <a:pPr indent="0" lvl="0" marL="12700" marR="172085" rtl="0" algn="l">
              <a:lnSpc>
                <a:spcPct val="91700"/>
              </a:lnSpc>
              <a:spcBef>
                <a:spcPts val="0"/>
              </a:spcBef>
              <a:spcAft>
                <a:spcPts val="0"/>
              </a:spcAft>
              <a:buNone/>
            </a:pPr>
            <a:r>
              <a:rPr lang="en-US" sz="2000">
                <a:solidFill>
                  <a:srgbClr val="404040"/>
                </a:solidFill>
                <a:latin typeface="Arial"/>
                <a:ea typeface="Arial"/>
                <a:cs typeface="Arial"/>
                <a:sym typeface="Arial"/>
              </a:rPr>
              <a:t>This query calculates the  average payload mass or  launches which used  booster version F9 v1.1</a:t>
            </a:r>
            <a:endParaRPr sz="2000">
              <a:solidFill>
                <a:srgbClr val="000000"/>
              </a:solidFill>
              <a:latin typeface="Arial"/>
              <a:ea typeface="Arial"/>
              <a:cs typeface="Arial"/>
              <a:sym typeface="Arial"/>
            </a:endParaRPr>
          </a:p>
          <a:p>
            <a:pPr indent="0" lvl="0" marL="12700" marR="5080" rtl="0" algn="l">
              <a:lnSpc>
                <a:spcPct val="91800"/>
              </a:lnSpc>
              <a:spcBef>
                <a:spcPts val="1400"/>
              </a:spcBef>
              <a:spcAft>
                <a:spcPts val="0"/>
              </a:spcAft>
              <a:buNone/>
            </a:pPr>
            <a:r>
              <a:rPr lang="en-US" sz="2000">
                <a:solidFill>
                  <a:srgbClr val="404040"/>
                </a:solidFill>
                <a:latin typeface="Arial"/>
                <a:ea typeface="Arial"/>
                <a:cs typeface="Arial"/>
                <a:sym typeface="Arial"/>
              </a:rPr>
              <a:t>Average payload mass of  F9 1.1 is on the low end of  our payload mass range</a:t>
            </a:r>
            <a:endParaRPr sz="2000">
              <a:solidFill>
                <a:srgbClr val="000000"/>
              </a:solidFill>
              <a:latin typeface="Arial"/>
              <a:ea typeface="Arial"/>
              <a:cs typeface="Arial"/>
              <a:sym typeface="Arial"/>
            </a:endParaRPr>
          </a:p>
        </p:txBody>
      </p:sp>
      <p:sp>
        <p:nvSpPr>
          <p:cNvPr id="423" name="Google Shape;423;p28"/>
          <p:cNvSpPr/>
          <p:nvPr/>
        </p:nvSpPr>
        <p:spPr>
          <a:xfrm>
            <a:off x="1208532" y="2127504"/>
            <a:ext cx="6364200" cy="28698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27" name="Shape 427"/>
        <p:cNvGrpSpPr/>
        <p:nvPr/>
      </p:nvGrpSpPr>
      <p:grpSpPr>
        <a:xfrm>
          <a:off x="0" y="0"/>
          <a:ext cx="0" cy="0"/>
          <a:chOff x="0" y="0"/>
          <a:chExt cx="0" cy="0"/>
        </a:xfrm>
      </p:grpSpPr>
      <p:sp>
        <p:nvSpPr>
          <p:cNvPr id="428" name="Google Shape;428;p2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29" name="Google Shape;429;p2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First Successful Ground Landing Date</a:t>
            </a:r>
            <a:endParaRPr/>
          </a:p>
        </p:txBody>
      </p:sp>
      <p:sp>
        <p:nvSpPr>
          <p:cNvPr id="430" name="Google Shape;430;p29"/>
          <p:cNvSpPr txBox="1"/>
          <p:nvPr/>
        </p:nvSpPr>
        <p:spPr>
          <a:xfrm>
            <a:off x="7521067" y="2172462"/>
            <a:ext cx="3239700" cy="3273600"/>
          </a:xfrm>
          <a:prstGeom prst="rect">
            <a:avLst/>
          </a:prstGeom>
          <a:noFill/>
          <a:ln>
            <a:noFill/>
          </a:ln>
        </p:spPr>
        <p:txBody>
          <a:bodyPr anchorCtr="0" anchor="t" bIns="0" lIns="0" spcFirstLastPara="1" rIns="0" wrap="square" tIns="38100">
            <a:spAutoFit/>
          </a:bodyPr>
          <a:lstStyle/>
          <a:p>
            <a:pPr indent="0" lvl="0" marL="12700" marR="135255" rtl="0" algn="l">
              <a:lnSpc>
                <a:spcPct val="91800"/>
              </a:lnSpc>
              <a:spcBef>
                <a:spcPts val="0"/>
              </a:spcBef>
              <a:spcAft>
                <a:spcPts val="0"/>
              </a:spcAft>
              <a:buNone/>
            </a:pPr>
            <a:r>
              <a:rPr lang="en-US" sz="2000">
                <a:solidFill>
                  <a:srgbClr val="404040"/>
                </a:solidFill>
                <a:latin typeface="Arial"/>
                <a:ea typeface="Arial"/>
                <a:cs typeface="Arial"/>
                <a:sym typeface="Arial"/>
              </a:rPr>
              <a:t>This query returns the first  successful ground pad landing  date.</a:t>
            </a:r>
            <a:endParaRPr sz="2000">
              <a:solidFill>
                <a:srgbClr val="000000"/>
              </a:solidFill>
              <a:latin typeface="Arial"/>
              <a:ea typeface="Arial"/>
              <a:cs typeface="Arial"/>
              <a:sym typeface="Arial"/>
            </a:endParaRPr>
          </a:p>
          <a:p>
            <a:pPr indent="0" lvl="0" marL="12700" marR="0" rtl="0" algn="l">
              <a:lnSpc>
                <a:spcPct val="115000"/>
              </a:lnSpc>
              <a:spcBef>
                <a:spcPts val="1200"/>
              </a:spcBef>
              <a:spcAft>
                <a:spcPts val="0"/>
              </a:spcAft>
              <a:buNone/>
            </a:pPr>
            <a:r>
              <a:rPr lang="en-US" sz="2000">
                <a:solidFill>
                  <a:srgbClr val="404040"/>
                </a:solidFill>
                <a:latin typeface="Arial"/>
                <a:ea typeface="Arial"/>
                <a:cs typeface="Arial"/>
                <a:sym typeface="Arial"/>
              </a:rPr>
              <a:t>First ground pad landing wasn’t</a:t>
            </a:r>
            <a:endParaRPr sz="2000">
              <a:solidFill>
                <a:srgbClr val="000000"/>
              </a:solidFill>
              <a:latin typeface="Arial"/>
              <a:ea typeface="Arial"/>
              <a:cs typeface="Arial"/>
              <a:sym typeface="Arial"/>
            </a:endParaRPr>
          </a:p>
          <a:p>
            <a:pPr indent="0" lvl="0" marL="12700" marR="0" rtl="0" algn="l">
              <a:lnSpc>
                <a:spcPct val="115000"/>
              </a:lnSpc>
              <a:spcBef>
                <a:spcPts val="0"/>
              </a:spcBef>
              <a:spcAft>
                <a:spcPts val="0"/>
              </a:spcAft>
              <a:buNone/>
            </a:pPr>
            <a:r>
              <a:rPr lang="en-US" sz="2000">
                <a:solidFill>
                  <a:srgbClr val="404040"/>
                </a:solidFill>
                <a:latin typeface="Arial"/>
                <a:ea typeface="Arial"/>
                <a:cs typeface="Arial"/>
                <a:sym typeface="Arial"/>
              </a:rPr>
              <a:t>until the end of 2015.</a:t>
            </a:r>
            <a:endParaRPr sz="2000">
              <a:solidFill>
                <a:srgbClr val="000000"/>
              </a:solidFill>
              <a:latin typeface="Arial"/>
              <a:ea typeface="Arial"/>
              <a:cs typeface="Arial"/>
              <a:sym typeface="Arial"/>
            </a:endParaRPr>
          </a:p>
          <a:p>
            <a:pPr indent="0" lvl="0" marL="12700" marR="0" rtl="0" algn="l">
              <a:lnSpc>
                <a:spcPct val="115250"/>
              </a:lnSpc>
              <a:spcBef>
                <a:spcPts val="1200"/>
              </a:spcBef>
              <a:spcAft>
                <a:spcPts val="0"/>
              </a:spcAft>
              <a:buNone/>
            </a:pPr>
            <a:r>
              <a:rPr lang="en-US" sz="2000">
                <a:solidFill>
                  <a:srgbClr val="404040"/>
                </a:solidFill>
                <a:latin typeface="Arial"/>
                <a:ea typeface="Arial"/>
                <a:cs typeface="Arial"/>
                <a:sym typeface="Arial"/>
              </a:rPr>
              <a:t>Successful landings in general</a:t>
            </a:r>
            <a:endParaRPr sz="2000">
              <a:solidFill>
                <a:srgbClr val="000000"/>
              </a:solidFill>
              <a:latin typeface="Arial"/>
              <a:ea typeface="Arial"/>
              <a:cs typeface="Arial"/>
              <a:sym typeface="Arial"/>
            </a:endParaRPr>
          </a:p>
          <a:p>
            <a:pPr indent="0" lvl="0" marL="12700" marR="0" rtl="0" algn="l">
              <a:lnSpc>
                <a:spcPct val="115250"/>
              </a:lnSpc>
              <a:spcBef>
                <a:spcPts val="0"/>
              </a:spcBef>
              <a:spcAft>
                <a:spcPts val="0"/>
              </a:spcAft>
              <a:buNone/>
            </a:pPr>
            <a:r>
              <a:rPr lang="en-US" sz="2000">
                <a:solidFill>
                  <a:srgbClr val="404040"/>
                </a:solidFill>
                <a:latin typeface="Arial"/>
                <a:ea typeface="Arial"/>
                <a:cs typeface="Arial"/>
                <a:sym typeface="Arial"/>
              </a:rPr>
              <a:t>appear starting 2014.</a:t>
            </a:r>
            <a:endParaRPr sz="2000">
              <a:solidFill>
                <a:srgbClr val="000000"/>
              </a:solidFill>
              <a:latin typeface="Arial"/>
              <a:ea typeface="Arial"/>
              <a:cs typeface="Arial"/>
              <a:sym typeface="Arial"/>
            </a:endParaRPr>
          </a:p>
        </p:txBody>
      </p:sp>
      <p:sp>
        <p:nvSpPr>
          <p:cNvPr id="431" name="Google Shape;431;p29"/>
          <p:cNvSpPr/>
          <p:nvPr/>
        </p:nvSpPr>
        <p:spPr>
          <a:xfrm>
            <a:off x="1153667" y="2223516"/>
            <a:ext cx="5780400" cy="28605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5" name="Shape 435"/>
        <p:cNvGrpSpPr/>
        <p:nvPr/>
      </p:nvGrpSpPr>
      <p:grpSpPr>
        <a:xfrm>
          <a:off x="0" y="0"/>
          <a:ext cx="0" cy="0"/>
          <a:chOff x="0" y="0"/>
          <a:chExt cx="0" cy="0"/>
        </a:xfrm>
      </p:grpSpPr>
      <p:sp>
        <p:nvSpPr>
          <p:cNvPr id="436" name="Google Shape;436;p3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Successful Drone Ship Landing with Payload between 4000 and 6000</a:t>
            </a:r>
            <a:endParaRPr/>
          </a:p>
        </p:txBody>
      </p:sp>
      <p:sp>
        <p:nvSpPr>
          <p:cNvPr id="437" name="Google Shape;437;p30"/>
          <p:cNvSpPr txBox="1"/>
          <p:nvPr/>
        </p:nvSpPr>
        <p:spPr>
          <a:xfrm>
            <a:off x="7904226" y="2630170"/>
            <a:ext cx="3120900" cy="1732200"/>
          </a:xfrm>
          <a:prstGeom prst="rect">
            <a:avLst/>
          </a:prstGeom>
          <a:noFill/>
          <a:ln>
            <a:noFill/>
          </a:ln>
        </p:spPr>
        <p:txBody>
          <a:bodyPr anchorCtr="0" anchor="t" bIns="0" lIns="0" spcFirstLastPara="1" rIns="0" wrap="square" tIns="38100">
            <a:spAutoFit/>
          </a:bodyPr>
          <a:lstStyle/>
          <a:p>
            <a:pPr indent="0" lvl="0" marL="12700" marR="5080" rtl="0" algn="l">
              <a:lnSpc>
                <a:spcPct val="91700"/>
              </a:lnSpc>
              <a:spcBef>
                <a:spcPts val="0"/>
              </a:spcBef>
              <a:spcAft>
                <a:spcPts val="0"/>
              </a:spcAft>
              <a:buNone/>
            </a:pPr>
            <a:r>
              <a:rPr lang="en-US" sz="2000">
                <a:solidFill>
                  <a:srgbClr val="404040"/>
                </a:solidFill>
                <a:latin typeface="Arial"/>
                <a:ea typeface="Arial"/>
                <a:cs typeface="Arial"/>
                <a:sym typeface="Arial"/>
              </a:rPr>
              <a:t>This query returns the four  booster versions that had  successful drone ship landings  and a payload mass between  4000 and 6000 noninclusively.</a:t>
            </a:r>
            <a:endParaRPr sz="2000">
              <a:solidFill>
                <a:srgbClr val="000000"/>
              </a:solidFill>
              <a:latin typeface="Arial"/>
              <a:ea typeface="Arial"/>
              <a:cs typeface="Arial"/>
              <a:sym typeface="Arial"/>
            </a:endParaRPr>
          </a:p>
        </p:txBody>
      </p:sp>
      <p:sp>
        <p:nvSpPr>
          <p:cNvPr id="438" name="Google Shape;438;p30"/>
          <p:cNvSpPr/>
          <p:nvPr/>
        </p:nvSpPr>
        <p:spPr>
          <a:xfrm>
            <a:off x="838200" y="2183892"/>
            <a:ext cx="6887100" cy="26379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1" name="Google Shape;101;p3"/>
          <p:cNvSpPr txBox="1"/>
          <p:nvPr/>
        </p:nvSpPr>
        <p:spPr>
          <a:xfrm>
            <a:off x="958903" y="1316182"/>
            <a:ext cx="10515600" cy="5003168"/>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Summary of methodologies</a:t>
            </a:r>
            <a:endParaRPr/>
          </a:p>
          <a:p>
            <a:pPr indent="-228600" lvl="1" marL="698500" marR="142875" rtl="0" algn="l">
              <a:lnSpc>
                <a:spcPct val="90000"/>
              </a:lnSpc>
              <a:spcBef>
                <a:spcPts val="359"/>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Collected data from public SpaceX API and SpaceX Wikipedia page. Created labels  column ‘class’ which classifies successful landings. Explored data using SQL,  visualization, folium maps, and dashboards. Gathered relevant columns to be used as  features. Changed all categorical variables to binary using one hot encoding.  Standardized data and used GridSearchCV to find best parameters for machine learning  models. Visualize accuracy score of all models.</a:t>
            </a:r>
            <a:endParaRPr b="0" i="0" sz="2000" u="none" cap="none" strike="noStrike">
              <a:solidFill>
                <a:schemeClr val="dk1"/>
              </a:solidFill>
              <a:latin typeface="Arial"/>
              <a:ea typeface="Arial"/>
              <a:cs typeface="Arial"/>
              <a:sym typeface="Arial"/>
            </a:endParaRPr>
          </a:p>
          <a:p>
            <a:pPr indent="-101600" lvl="0" marL="228600" marR="0" rtl="0" algn="l">
              <a:lnSpc>
                <a:spcPct val="100000"/>
              </a:lnSpc>
              <a:spcBef>
                <a:spcPts val="1000"/>
              </a:spcBef>
              <a:spcAft>
                <a:spcPts val="0"/>
              </a:spcAft>
              <a:buClr>
                <a:srgbClr val="BB562C"/>
              </a:buClr>
              <a:buSzPts val="2000"/>
              <a:buFont typeface="Arial"/>
              <a:buNone/>
            </a:pPr>
            <a:r>
              <a:t/>
            </a:r>
            <a:endParaRPr sz="2000">
              <a:solidFill>
                <a:schemeClr val="dk1"/>
              </a:solidFill>
              <a:latin typeface="Arial"/>
              <a:ea typeface="Arial"/>
              <a:cs typeface="Arial"/>
              <a:sym typeface="Arial"/>
            </a:endParaRPr>
          </a:p>
          <a:p>
            <a:pPr indent="-228600" lvl="0" marL="228600" marR="0" rtl="0" algn="l">
              <a:lnSpc>
                <a:spcPct val="100000"/>
              </a:lnSpc>
              <a:spcBef>
                <a:spcPts val="1000"/>
              </a:spcBef>
              <a:spcAft>
                <a:spcPts val="0"/>
              </a:spcAft>
              <a:buClr>
                <a:srgbClr val="BB562C"/>
              </a:buClr>
              <a:buSzPts val="2400"/>
              <a:buFont typeface="Arial"/>
              <a:buChar char="•"/>
            </a:pPr>
            <a:r>
              <a:rPr lang="en-US" sz="2400">
                <a:solidFill>
                  <a:schemeClr val="dk1"/>
                </a:solidFill>
                <a:latin typeface="Arial"/>
                <a:ea typeface="Arial"/>
                <a:cs typeface="Arial"/>
                <a:sym typeface="Arial"/>
              </a:rPr>
              <a:t>Summary of all results</a:t>
            </a:r>
            <a:endParaRPr/>
          </a:p>
          <a:p>
            <a:pPr indent="-228600" lvl="1" marL="685800" marR="0" rtl="0" algn="l">
              <a:lnSpc>
                <a:spcPct val="100000"/>
              </a:lnSpc>
              <a:spcBef>
                <a:spcPts val="500"/>
              </a:spcBef>
              <a:spcAft>
                <a:spcPts val="0"/>
              </a:spcAft>
              <a:buClr>
                <a:srgbClr val="BB562C"/>
              </a:buClr>
              <a:buSzPts val="2000"/>
              <a:buFont typeface="Arial"/>
              <a:buChar char="•"/>
            </a:pPr>
            <a:r>
              <a:rPr b="0" i="0" lang="en-US" sz="2000" u="none" cap="none" strike="noStrike">
                <a:solidFill>
                  <a:schemeClr val="dk1"/>
                </a:solidFill>
                <a:latin typeface="Arial"/>
                <a:ea typeface="Arial"/>
                <a:cs typeface="Arial"/>
                <a:sym typeface="Arial"/>
              </a:rPr>
              <a:t>Four machine learning models were produced: Logistic Regression, Support Vector  Machine, Decision Tree Classifier, and K Nearest Neighbors. All produced similar results  with accuracy rate of about 83.33%. All models over predicted successful landings. More  data is needed for better model determination and accuracy.</a:t>
            </a:r>
            <a:endParaRPr b="0" i="0" sz="2000" u="none" cap="none" strike="noStrike">
              <a:solidFill>
                <a:schemeClr val="dk1"/>
              </a:solidFill>
              <a:latin typeface="Arial"/>
              <a:ea typeface="Arial"/>
              <a:cs typeface="Arial"/>
              <a:sym typeface="Arial"/>
            </a:endParaRPr>
          </a:p>
        </p:txBody>
      </p:sp>
      <p:sp>
        <p:nvSpPr>
          <p:cNvPr id="102" name="Google Shape;102;p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Executive Summary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2" name="Shape 442"/>
        <p:cNvGrpSpPr/>
        <p:nvPr/>
      </p:nvGrpSpPr>
      <p:grpSpPr>
        <a:xfrm>
          <a:off x="0" y="0"/>
          <a:ext cx="0" cy="0"/>
          <a:chOff x="0" y="0"/>
          <a:chExt cx="0" cy="0"/>
        </a:xfrm>
      </p:grpSpPr>
      <p:sp>
        <p:nvSpPr>
          <p:cNvPr id="443" name="Google Shape;443;p31"/>
          <p:cNvSpPr txBox="1"/>
          <p:nvPr>
            <p:ph idx="12" type="sldNum"/>
          </p:nvPr>
        </p:nvSpPr>
        <p:spPr>
          <a:xfrm>
            <a:off x="8714772" y="6025573"/>
            <a:ext cx="2743200" cy="4017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44" name="Google Shape;444;p3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77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Number of Successful and Failure Mission Outcomes</a:t>
            </a:r>
            <a:endParaRPr/>
          </a:p>
        </p:txBody>
      </p:sp>
      <p:sp>
        <p:nvSpPr>
          <p:cNvPr id="445" name="Google Shape;445;p31"/>
          <p:cNvSpPr txBox="1"/>
          <p:nvPr/>
        </p:nvSpPr>
        <p:spPr>
          <a:xfrm>
            <a:off x="7211694" y="1497583"/>
            <a:ext cx="3716100" cy="4998900"/>
          </a:xfrm>
          <a:prstGeom prst="rect">
            <a:avLst/>
          </a:prstGeom>
          <a:noFill/>
          <a:ln>
            <a:noFill/>
          </a:ln>
        </p:spPr>
        <p:txBody>
          <a:bodyPr anchorCtr="0" anchor="t" bIns="0" lIns="0" spcFirstLastPara="1" rIns="0" wrap="square" tIns="13325">
            <a:spAutoFit/>
          </a:bodyPr>
          <a:lstStyle/>
          <a:p>
            <a:pPr indent="0" lvl="0" marL="12700" marR="0" rtl="0" algn="l">
              <a:lnSpc>
                <a:spcPct val="115250"/>
              </a:lnSpc>
              <a:spcBef>
                <a:spcPts val="0"/>
              </a:spcBef>
              <a:spcAft>
                <a:spcPts val="0"/>
              </a:spcAft>
              <a:buNone/>
            </a:pPr>
            <a:r>
              <a:rPr lang="en-US" sz="2000">
                <a:solidFill>
                  <a:srgbClr val="404040"/>
                </a:solidFill>
                <a:latin typeface="Arial"/>
                <a:ea typeface="Arial"/>
                <a:cs typeface="Arial"/>
                <a:sym typeface="Arial"/>
              </a:rPr>
              <a:t>This query returns a count of each</a:t>
            </a:r>
            <a:endParaRPr sz="2000">
              <a:solidFill>
                <a:srgbClr val="000000"/>
              </a:solidFill>
              <a:latin typeface="Arial"/>
              <a:ea typeface="Arial"/>
              <a:cs typeface="Arial"/>
              <a:sym typeface="Arial"/>
            </a:endParaRPr>
          </a:p>
          <a:p>
            <a:pPr indent="0" lvl="0" marL="12700" marR="0" rtl="0" algn="l">
              <a:lnSpc>
                <a:spcPct val="115250"/>
              </a:lnSpc>
              <a:spcBef>
                <a:spcPts val="0"/>
              </a:spcBef>
              <a:spcAft>
                <a:spcPts val="0"/>
              </a:spcAft>
              <a:buNone/>
            </a:pPr>
            <a:r>
              <a:rPr lang="en-US" sz="2000">
                <a:solidFill>
                  <a:srgbClr val="404040"/>
                </a:solidFill>
                <a:latin typeface="Arial"/>
                <a:ea typeface="Arial"/>
                <a:cs typeface="Arial"/>
                <a:sym typeface="Arial"/>
              </a:rPr>
              <a:t>mission outcome.</a:t>
            </a:r>
            <a:endParaRPr sz="2000">
              <a:solidFill>
                <a:srgbClr val="000000"/>
              </a:solidFill>
              <a:latin typeface="Arial"/>
              <a:ea typeface="Arial"/>
              <a:cs typeface="Arial"/>
              <a:sym typeface="Arial"/>
            </a:endParaRPr>
          </a:p>
          <a:p>
            <a:pPr indent="0" lvl="0" marL="12700" marR="83820" rtl="0" algn="l">
              <a:lnSpc>
                <a:spcPct val="110000"/>
              </a:lnSpc>
              <a:spcBef>
                <a:spcPts val="1440"/>
              </a:spcBef>
              <a:spcAft>
                <a:spcPts val="0"/>
              </a:spcAft>
              <a:buNone/>
            </a:pPr>
            <a:r>
              <a:rPr lang="en-US" sz="2000">
                <a:solidFill>
                  <a:srgbClr val="404040"/>
                </a:solidFill>
                <a:latin typeface="Arial"/>
                <a:ea typeface="Arial"/>
                <a:cs typeface="Arial"/>
                <a:sym typeface="Arial"/>
              </a:rPr>
              <a:t>SpaceX appears to achieve its  mission outcome nearly 99% of the  time.</a:t>
            </a:r>
            <a:endParaRPr sz="2000">
              <a:solidFill>
                <a:srgbClr val="000000"/>
              </a:solidFill>
              <a:latin typeface="Arial"/>
              <a:ea typeface="Arial"/>
              <a:cs typeface="Arial"/>
              <a:sym typeface="Arial"/>
            </a:endParaRPr>
          </a:p>
          <a:p>
            <a:pPr indent="0" lvl="0" marL="12700" marR="0" rtl="0" algn="l">
              <a:lnSpc>
                <a:spcPct val="115250"/>
              </a:lnSpc>
              <a:spcBef>
                <a:spcPts val="1150"/>
              </a:spcBef>
              <a:spcAft>
                <a:spcPts val="0"/>
              </a:spcAft>
              <a:buNone/>
            </a:pPr>
            <a:r>
              <a:rPr lang="en-US" sz="2000">
                <a:solidFill>
                  <a:srgbClr val="404040"/>
                </a:solidFill>
                <a:latin typeface="Arial"/>
                <a:ea typeface="Arial"/>
                <a:cs typeface="Arial"/>
                <a:sym typeface="Arial"/>
              </a:rPr>
              <a:t>This means that most of the landing</a:t>
            </a:r>
            <a:endParaRPr sz="2000">
              <a:solidFill>
                <a:srgbClr val="000000"/>
              </a:solidFill>
              <a:latin typeface="Arial"/>
              <a:ea typeface="Arial"/>
              <a:cs typeface="Arial"/>
              <a:sym typeface="Arial"/>
            </a:endParaRPr>
          </a:p>
          <a:p>
            <a:pPr indent="0" lvl="0" marL="12700" marR="0" rtl="0" algn="l">
              <a:lnSpc>
                <a:spcPct val="115250"/>
              </a:lnSpc>
              <a:spcBef>
                <a:spcPts val="0"/>
              </a:spcBef>
              <a:spcAft>
                <a:spcPts val="0"/>
              </a:spcAft>
              <a:buNone/>
            </a:pPr>
            <a:r>
              <a:rPr lang="en-US" sz="2000">
                <a:solidFill>
                  <a:srgbClr val="404040"/>
                </a:solidFill>
                <a:latin typeface="Arial"/>
                <a:ea typeface="Arial"/>
                <a:cs typeface="Arial"/>
                <a:sym typeface="Arial"/>
              </a:rPr>
              <a:t>failures are intended.</a:t>
            </a:r>
            <a:endParaRPr sz="2000">
              <a:solidFill>
                <a:srgbClr val="000000"/>
              </a:solidFill>
              <a:latin typeface="Arial"/>
              <a:ea typeface="Arial"/>
              <a:cs typeface="Arial"/>
              <a:sym typeface="Arial"/>
            </a:endParaRPr>
          </a:p>
          <a:p>
            <a:pPr indent="0" lvl="0" marL="12700" marR="337185" rtl="0" algn="l">
              <a:lnSpc>
                <a:spcPct val="110000"/>
              </a:lnSpc>
              <a:spcBef>
                <a:spcPts val="1440"/>
              </a:spcBef>
              <a:spcAft>
                <a:spcPts val="0"/>
              </a:spcAft>
              <a:buNone/>
            </a:pPr>
            <a:r>
              <a:rPr lang="en-US" sz="2000">
                <a:solidFill>
                  <a:srgbClr val="404040"/>
                </a:solidFill>
                <a:latin typeface="Arial"/>
                <a:ea typeface="Arial"/>
                <a:cs typeface="Arial"/>
                <a:sym typeface="Arial"/>
              </a:rPr>
              <a:t>Interestingly, one launch has an  unclear payload status and  unfortunately one failed in flight.</a:t>
            </a:r>
            <a:endParaRPr sz="2000">
              <a:solidFill>
                <a:srgbClr val="000000"/>
              </a:solidFill>
              <a:latin typeface="Arial"/>
              <a:ea typeface="Arial"/>
              <a:cs typeface="Arial"/>
              <a:sym typeface="Arial"/>
            </a:endParaRPr>
          </a:p>
        </p:txBody>
      </p:sp>
      <p:sp>
        <p:nvSpPr>
          <p:cNvPr id="446" name="Google Shape;446;p31"/>
          <p:cNvSpPr/>
          <p:nvPr/>
        </p:nvSpPr>
        <p:spPr>
          <a:xfrm>
            <a:off x="1289303" y="1493520"/>
            <a:ext cx="5139000" cy="34413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50" name="Shape 450"/>
        <p:cNvGrpSpPr/>
        <p:nvPr/>
      </p:nvGrpSpPr>
      <p:grpSpPr>
        <a:xfrm>
          <a:off x="0" y="0"/>
          <a:ext cx="0" cy="0"/>
          <a:chOff x="0" y="0"/>
          <a:chExt cx="0" cy="0"/>
        </a:xfrm>
      </p:grpSpPr>
      <p:sp>
        <p:nvSpPr>
          <p:cNvPr id="451" name="Google Shape;451;p3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52" name="Google Shape;452;p3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Boosters Carried Maximum Payload</a:t>
            </a:r>
            <a:endParaRPr/>
          </a:p>
        </p:txBody>
      </p:sp>
      <p:sp>
        <p:nvSpPr>
          <p:cNvPr id="453" name="Google Shape;453;p32"/>
          <p:cNvSpPr/>
          <p:nvPr/>
        </p:nvSpPr>
        <p:spPr>
          <a:xfrm>
            <a:off x="838200" y="1755648"/>
            <a:ext cx="5811000" cy="48858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32"/>
          <p:cNvSpPr txBox="1"/>
          <p:nvPr/>
        </p:nvSpPr>
        <p:spPr>
          <a:xfrm>
            <a:off x="6986778" y="2105609"/>
            <a:ext cx="4516200" cy="3243600"/>
          </a:xfrm>
          <a:prstGeom prst="rect">
            <a:avLst/>
          </a:prstGeom>
          <a:noFill/>
          <a:ln>
            <a:noFill/>
          </a:ln>
        </p:spPr>
        <p:txBody>
          <a:bodyPr anchorCtr="0" anchor="t" bIns="0" lIns="0" spcFirstLastPara="1" rIns="0" wrap="square" tIns="43175">
            <a:spAutoFit/>
          </a:bodyPr>
          <a:lstStyle/>
          <a:p>
            <a:pPr indent="0" lvl="0" marL="12700" marR="5080" rtl="0" algn="l">
              <a:lnSpc>
                <a:spcPct val="90100"/>
              </a:lnSpc>
              <a:spcBef>
                <a:spcPts val="0"/>
              </a:spcBef>
              <a:spcAft>
                <a:spcPts val="0"/>
              </a:spcAft>
              <a:buNone/>
            </a:pPr>
            <a:r>
              <a:rPr lang="en-US" sz="2000">
                <a:solidFill>
                  <a:srgbClr val="404040"/>
                </a:solidFill>
                <a:latin typeface="Arial"/>
                <a:ea typeface="Arial"/>
                <a:cs typeface="Arial"/>
                <a:sym typeface="Arial"/>
              </a:rPr>
              <a:t>This query returns the booster versions that  carried the highest payload mass of 15600  kg.</a:t>
            </a:r>
            <a:endParaRPr sz="2000">
              <a:solidFill>
                <a:srgbClr val="000000"/>
              </a:solidFill>
              <a:latin typeface="Arial"/>
              <a:ea typeface="Arial"/>
              <a:cs typeface="Arial"/>
              <a:sym typeface="Arial"/>
            </a:endParaRPr>
          </a:p>
          <a:p>
            <a:pPr indent="0" lvl="0" marL="12700" marR="71120" rtl="0" algn="l">
              <a:lnSpc>
                <a:spcPct val="110000"/>
              </a:lnSpc>
              <a:spcBef>
                <a:spcPts val="1440"/>
              </a:spcBef>
              <a:spcAft>
                <a:spcPts val="0"/>
              </a:spcAft>
              <a:buNone/>
            </a:pPr>
            <a:r>
              <a:rPr lang="en-US" sz="2000">
                <a:solidFill>
                  <a:srgbClr val="404040"/>
                </a:solidFill>
                <a:latin typeface="Arial"/>
                <a:ea typeface="Arial"/>
                <a:cs typeface="Arial"/>
                <a:sym typeface="Arial"/>
              </a:rPr>
              <a:t>These booster versions are very similar and  all are of the F9 B5 B10xx.x variety.</a:t>
            </a:r>
            <a:endParaRPr sz="2000">
              <a:solidFill>
                <a:srgbClr val="000000"/>
              </a:solidFill>
              <a:latin typeface="Arial"/>
              <a:ea typeface="Arial"/>
              <a:cs typeface="Arial"/>
              <a:sym typeface="Arial"/>
            </a:endParaRPr>
          </a:p>
          <a:p>
            <a:pPr indent="0" lvl="0" marL="12700" marR="27305" rtl="0" algn="l">
              <a:lnSpc>
                <a:spcPct val="110500"/>
              </a:lnSpc>
              <a:spcBef>
                <a:spcPts val="1395"/>
              </a:spcBef>
              <a:spcAft>
                <a:spcPts val="0"/>
              </a:spcAft>
              <a:buNone/>
            </a:pPr>
            <a:r>
              <a:rPr lang="en-US" sz="2000">
                <a:solidFill>
                  <a:srgbClr val="404040"/>
                </a:solidFill>
                <a:latin typeface="Arial"/>
                <a:ea typeface="Arial"/>
                <a:cs typeface="Arial"/>
                <a:sym typeface="Arial"/>
              </a:rPr>
              <a:t>This likely indicates payload mass correlates  with the booster version that is used.</a:t>
            </a:r>
            <a:endParaRPr sz="2000">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58" name="Shape 458"/>
        <p:cNvGrpSpPr/>
        <p:nvPr/>
      </p:nvGrpSpPr>
      <p:grpSpPr>
        <a:xfrm>
          <a:off x="0" y="0"/>
          <a:ext cx="0" cy="0"/>
          <a:chOff x="0" y="0"/>
          <a:chExt cx="0" cy="0"/>
        </a:xfrm>
      </p:grpSpPr>
      <p:sp>
        <p:nvSpPr>
          <p:cNvPr id="459" name="Google Shape;459;p3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2015 Launch Records</a:t>
            </a:r>
            <a:endParaRPr/>
          </a:p>
        </p:txBody>
      </p:sp>
      <p:sp>
        <p:nvSpPr>
          <p:cNvPr id="460" name="Google Shape;460;p33"/>
          <p:cNvSpPr txBox="1"/>
          <p:nvPr/>
        </p:nvSpPr>
        <p:spPr>
          <a:xfrm>
            <a:off x="7584693" y="2591562"/>
            <a:ext cx="3983400" cy="2167800"/>
          </a:xfrm>
          <a:prstGeom prst="rect">
            <a:avLst/>
          </a:prstGeom>
          <a:noFill/>
          <a:ln>
            <a:noFill/>
          </a:ln>
        </p:spPr>
        <p:txBody>
          <a:bodyPr anchorCtr="0" anchor="t" bIns="0" lIns="0" spcFirstLastPara="1" rIns="0" wrap="square" tIns="43175">
            <a:spAutoFit/>
          </a:bodyPr>
          <a:lstStyle/>
          <a:p>
            <a:pPr indent="0" lvl="0" marL="12700" marR="5080" rtl="0" algn="l">
              <a:lnSpc>
                <a:spcPct val="90000"/>
              </a:lnSpc>
              <a:spcBef>
                <a:spcPts val="0"/>
              </a:spcBef>
              <a:spcAft>
                <a:spcPts val="0"/>
              </a:spcAft>
              <a:buNone/>
            </a:pPr>
            <a:r>
              <a:rPr lang="en-US" sz="2000">
                <a:solidFill>
                  <a:srgbClr val="404040"/>
                </a:solidFill>
                <a:latin typeface="Arial"/>
                <a:ea typeface="Arial"/>
                <a:cs typeface="Arial"/>
                <a:sym typeface="Arial"/>
              </a:rPr>
              <a:t>This query returns the Month, Landing  Outcome, Booster Version, Payload  Mass (kg), and Launch site of 2015  launches where stage 1 failed to land  on a drone ship.</a:t>
            </a:r>
            <a:endParaRPr sz="2000">
              <a:solidFill>
                <a:srgbClr val="000000"/>
              </a:solidFill>
              <a:latin typeface="Arial"/>
              <a:ea typeface="Arial"/>
              <a:cs typeface="Arial"/>
              <a:sym typeface="Arial"/>
            </a:endParaRPr>
          </a:p>
          <a:p>
            <a:pPr indent="0" lvl="0" marL="12700" marR="0" rtl="0" algn="l">
              <a:lnSpc>
                <a:spcPct val="100000"/>
              </a:lnSpc>
              <a:spcBef>
                <a:spcPts val="1200"/>
              </a:spcBef>
              <a:spcAft>
                <a:spcPts val="0"/>
              </a:spcAft>
              <a:buNone/>
            </a:pPr>
            <a:r>
              <a:rPr lang="en-US" sz="2000">
                <a:solidFill>
                  <a:srgbClr val="404040"/>
                </a:solidFill>
                <a:latin typeface="Arial"/>
                <a:ea typeface="Arial"/>
                <a:cs typeface="Arial"/>
                <a:sym typeface="Arial"/>
              </a:rPr>
              <a:t>There were two such occurrences.</a:t>
            </a:r>
            <a:endParaRPr sz="2000">
              <a:solidFill>
                <a:srgbClr val="000000"/>
              </a:solidFill>
              <a:latin typeface="Arial"/>
              <a:ea typeface="Arial"/>
              <a:cs typeface="Arial"/>
              <a:sym typeface="Arial"/>
            </a:endParaRPr>
          </a:p>
        </p:txBody>
      </p:sp>
      <p:sp>
        <p:nvSpPr>
          <p:cNvPr id="461" name="Google Shape;461;p33"/>
          <p:cNvSpPr/>
          <p:nvPr/>
        </p:nvSpPr>
        <p:spPr>
          <a:xfrm>
            <a:off x="135636" y="2630423"/>
            <a:ext cx="7306200" cy="20772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5" name="Shape 465"/>
        <p:cNvGrpSpPr/>
        <p:nvPr/>
      </p:nvGrpSpPr>
      <p:grpSpPr>
        <a:xfrm>
          <a:off x="0" y="0"/>
          <a:ext cx="0" cy="0"/>
          <a:chOff x="0" y="0"/>
          <a:chExt cx="0" cy="0"/>
        </a:xfrm>
      </p:grpSpPr>
      <p:sp>
        <p:nvSpPr>
          <p:cNvPr id="466" name="Google Shape;466;p34"/>
          <p:cNvSpPr txBox="1"/>
          <p:nvPr>
            <p:ph idx="12" type="sldNum"/>
          </p:nvPr>
        </p:nvSpPr>
        <p:spPr>
          <a:xfrm>
            <a:off x="8714772" y="6025573"/>
            <a:ext cx="2743200" cy="4017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67" name="Google Shape;467;p3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700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Rank Landing Outcomes Between 2010-06-04 and 2017-03-20</a:t>
            </a:r>
            <a:endParaRPr/>
          </a:p>
        </p:txBody>
      </p:sp>
      <p:sp>
        <p:nvSpPr>
          <p:cNvPr id="468" name="Google Shape;468;p34"/>
          <p:cNvSpPr txBox="1"/>
          <p:nvPr/>
        </p:nvSpPr>
        <p:spPr>
          <a:xfrm>
            <a:off x="6923278" y="2256789"/>
            <a:ext cx="4707900" cy="2723700"/>
          </a:xfrm>
          <a:prstGeom prst="rect">
            <a:avLst/>
          </a:prstGeom>
          <a:noFill/>
          <a:ln>
            <a:noFill/>
          </a:ln>
        </p:spPr>
        <p:txBody>
          <a:bodyPr anchorCtr="0" anchor="t" bIns="0" lIns="0" spcFirstLastPara="1" rIns="0" wrap="square" tIns="38100">
            <a:spAutoFit/>
          </a:bodyPr>
          <a:lstStyle/>
          <a:p>
            <a:pPr indent="0" lvl="0" marL="12700" marR="5080" rtl="0" algn="l">
              <a:lnSpc>
                <a:spcPct val="91800"/>
              </a:lnSpc>
              <a:spcBef>
                <a:spcPts val="0"/>
              </a:spcBef>
              <a:spcAft>
                <a:spcPts val="0"/>
              </a:spcAft>
              <a:buNone/>
            </a:pPr>
            <a:r>
              <a:rPr lang="en-US" sz="2000">
                <a:solidFill>
                  <a:srgbClr val="404040"/>
                </a:solidFill>
                <a:latin typeface="Arial"/>
                <a:ea typeface="Arial"/>
                <a:cs typeface="Arial"/>
                <a:sym typeface="Arial"/>
              </a:rPr>
              <a:t>This query returns a list of successful landings  and between 2010-06-04 and 2017-03-20  inclusively.</a:t>
            </a:r>
            <a:endParaRPr sz="2000">
              <a:solidFill>
                <a:srgbClr val="000000"/>
              </a:solidFill>
              <a:latin typeface="Arial"/>
              <a:ea typeface="Arial"/>
              <a:cs typeface="Arial"/>
              <a:sym typeface="Arial"/>
            </a:endParaRPr>
          </a:p>
          <a:p>
            <a:pPr indent="0" lvl="0" marL="12700" marR="464183" rtl="0" algn="l">
              <a:lnSpc>
                <a:spcPct val="91800"/>
              </a:lnSpc>
              <a:spcBef>
                <a:spcPts val="1395"/>
              </a:spcBef>
              <a:spcAft>
                <a:spcPts val="0"/>
              </a:spcAft>
              <a:buNone/>
            </a:pPr>
            <a:r>
              <a:rPr lang="en-US" sz="2000">
                <a:solidFill>
                  <a:srgbClr val="404040"/>
                </a:solidFill>
                <a:latin typeface="Arial"/>
                <a:ea typeface="Arial"/>
                <a:cs typeface="Arial"/>
                <a:sym typeface="Arial"/>
              </a:rPr>
              <a:t>There are two types of successful landing  outcomes: drone ship and ground pad  landings.</a:t>
            </a:r>
            <a:endParaRPr sz="2000">
              <a:solidFill>
                <a:srgbClr val="000000"/>
              </a:solidFill>
              <a:latin typeface="Arial"/>
              <a:ea typeface="Arial"/>
              <a:cs typeface="Arial"/>
              <a:sym typeface="Arial"/>
            </a:endParaRPr>
          </a:p>
          <a:p>
            <a:pPr indent="0" lvl="0" marL="12700" marR="561975" rtl="0" algn="l">
              <a:lnSpc>
                <a:spcPct val="115000"/>
              </a:lnSpc>
              <a:spcBef>
                <a:spcPts val="1160"/>
              </a:spcBef>
              <a:spcAft>
                <a:spcPts val="0"/>
              </a:spcAft>
              <a:buNone/>
            </a:pPr>
            <a:r>
              <a:rPr lang="en-US" sz="2000">
                <a:solidFill>
                  <a:srgbClr val="404040"/>
                </a:solidFill>
                <a:latin typeface="Arial"/>
                <a:ea typeface="Arial"/>
                <a:cs typeface="Arial"/>
                <a:sym typeface="Arial"/>
              </a:rPr>
              <a:t>There were 8 successful landings in total  during this time period</a:t>
            </a:r>
            <a:endParaRPr sz="2000">
              <a:solidFill>
                <a:srgbClr val="000000"/>
              </a:solidFill>
              <a:latin typeface="Arial"/>
              <a:ea typeface="Arial"/>
              <a:cs typeface="Arial"/>
              <a:sym typeface="Arial"/>
            </a:endParaRPr>
          </a:p>
        </p:txBody>
      </p:sp>
      <p:sp>
        <p:nvSpPr>
          <p:cNvPr id="469" name="Google Shape;469;p34"/>
          <p:cNvSpPr/>
          <p:nvPr/>
        </p:nvSpPr>
        <p:spPr>
          <a:xfrm>
            <a:off x="478536" y="2307335"/>
            <a:ext cx="6257400" cy="23988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3" name="Shape 473"/>
        <p:cNvGrpSpPr/>
        <p:nvPr/>
      </p:nvGrpSpPr>
      <p:grpSpPr>
        <a:xfrm>
          <a:off x="0" y="0"/>
          <a:ext cx="0" cy="0"/>
          <a:chOff x="0" y="0"/>
          <a:chExt cx="0" cy="0"/>
        </a:xfrm>
      </p:grpSpPr>
      <p:sp>
        <p:nvSpPr>
          <p:cNvPr id="474" name="Google Shape;474;p35"/>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3</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8" name="Shape 478"/>
        <p:cNvGrpSpPr/>
        <p:nvPr/>
      </p:nvGrpSpPr>
      <p:grpSpPr>
        <a:xfrm>
          <a:off x="0" y="0"/>
          <a:ext cx="0" cy="0"/>
          <a:chOff x="0" y="0"/>
          <a:chExt cx="0" cy="0"/>
        </a:xfrm>
      </p:grpSpPr>
      <p:sp>
        <p:nvSpPr>
          <p:cNvPr id="479" name="Google Shape;479;p36"/>
          <p:cNvSpPr txBox="1"/>
          <p:nvPr/>
        </p:nvSpPr>
        <p:spPr>
          <a:xfrm>
            <a:off x="790549" y="-120016"/>
            <a:ext cx="10153800" cy="1371600"/>
          </a:xfrm>
          <a:prstGeom prst="rect">
            <a:avLst/>
          </a:prstGeom>
          <a:noFill/>
          <a:ln>
            <a:noFill/>
          </a:ln>
        </p:spPr>
        <p:txBody>
          <a:bodyPr anchorCtr="0" anchor="t" bIns="0" lIns="0" spcFirstLastPara="1" rIns="0" wrap="square" tIns="626600">
            <a:spAutoFit/>
          </a:bodyPr>
          <a:lstStyle/>
          <a:p>
            <a:pPr indent="0" lvl="0" marL="168910" rtl="0" algn="l">
              <a:spcBef>
                <a:spcPts val="0"/>
              </a:spcBef>
              <a:spcAft>
                <a:spcPts val="0"/>
              </a:spcAft>
              <a:buNone/>
            </a:pPr>
            <a:r>
              <a:rPr lang="en-US" sz="4800">
                <a:solidFill>
                  <a:schemeClr val="accent1"/>
                </a:solidFill>
              </a:rPr>
              <a:t>Launch Site Locations	</a:t>
            </a:r>
            <a:endParaRPr sz="4800">
              <a:solidFill>
                <a:schemeClr val="accent1"/>
              </a:solidFill>
            </a:endParaRPr>
          </a:p>
        </p:txBody>
      </p:sp>
      <p:sp>
        <p:nvSpPr>
          <p:cNvPr id="480" name="Google Shape;480;p36"/>
          <p:cNvSpPr txBox="1"/>
          <p:nvPr/>
        </p:nvSpPr>
        <p:spPr>
          <a:xfrm>
            <a:off x="820013" y="5535879"/>
            <a:ext cx="9882600" cy="1047300"/>
          </a:xfrm>
          <a:prstGeom prst="rect">
            <a:avLst/>
          </a:prstGeom>
          <a:noFill/>
          <a:ln>
            <a:noFill/>
          </a:ln>
        </p:spPr>
        <p:txBody>
          <a:bodyPr anchorCtr="0" anchor="t" bIns="0" lIns="0" spcFirstLastPara="1" rIns="0" wrap="square" tIns="34275">
            <a:spAutoFit/>
          </a:bodyPr>
          <a:lstStyle/>
          <a:p>
            <a:pPr indent="0" lvl="0" marL="12700" marR="5080" rtl="0" algn="l">
              <a:lnSpc>
                <a:spcPct val="114500"/>
              </a:lnSpc>
              <a:spcBef>
                <a:spcPts val="0"/>
              </a:spcBef>
              <a:spcAft>
                <a:spcPts val="0"/>
              </a:spcAft>
              <a:buNone/>
            </a:pPr>
            <a:r>
              <a:rPr lang="en-US" sz="2000">
                <a:solidFill>
                  <a:srgbClr val="404040"/>
                </a:solidFill>
                <a:latin typeface="Arial"/>
                <a:ea typeface="Arial"/>
                <a:cs typeface="Arial"/>
                <a:sym typeface="Arial"/>
              </a:rPr>
              <a:t>The left map shows all launch sites relative US map. The right map shows the two Florida launch  sites since they are very close to each other. All launch sites are near the ocean.</a:t>
            </a:r>
            <a:endParaRPr sz="2000">
              <a:solidFill>
                <a:srgbClr val="000000"/>
              </a:solidFill>
              <a:latin typeface="Arial"/>
              <a:ea typeface="Arial"/>
              <a:cs typeface="Arial"/>
              <a:sym typeface="Arial"/>
            </a:endParaRPr>
          </a:p>
        </p:txBody>
      </p:sp>
      <p:sp>
        <p:nvSpPr>
          <p:cNvPr id="481" name="Google Shape;481;p36"/>
          <p:cNvSpPr/>
          <p:nvPr/>
        </p:nvSpPr>
        <p:spPr>
          <a:xfrm>
            <a:off x="854963" y="1796795"/>
            <a:ext cx="10279500" cy="36150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36"/>
          <p:cNvSpPr txBox="1"/>
          <p:nvPr/>
        </p:nvSpPr>
        <p:spPr>
          <a:xfrm>
            <a:off x="10948416" y="6568541"/>
            <a:ext cx="213300" cy="161700"/>
          </a:xfrm>
          <a:prstGeom prst="rect">
            <a:avLst/>
          </a:prstGeom>
          <a:noFill/>
          <a:ln>
            <a:noFill/>
          </a:ln>
        </p:spPr>
        <p:txBody>
          <a:bodyPr anchorCtr="0" anchor="t" bIns="0" lIns="0" spcFirstLastPara="1" rIns="0" wrap="square" tIns="0">
            <a:spAutoFit/>
          </a:bodyPr>
          <a:lstStyle/>
          <a:p>
            <a:pPr indent="0" lvl="0" marL="38100" rtl="0" algn="l">
              <a:lnSpc>
                <a:spcPct val="110000"/>
              </a:lnSpc>
              <a:spcBef>
                <a:spcPts val="0"/>
              </a:spcBef>
              <a:spcAft>
                <a:spcPts val="0"/>
              </a:spcAft>
              <a:buNone/>
            </a:pPr>
            <a:fld id="{00000000-1234-1234-1234-123412341234}" type="slidenum">
              <a:rPr lang="en-US" sz="1050">
                <a:solidFill>
                  <a:srgbClr val="FFFFFF"/>
                </a:solidFill>
              </a:rPr>
              <a:t>‹#›</a:t>
            </a:fld>
            <a:endParaRPr sz="105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86" name="Shape 486"/>
        <p:cNvGrpSpPr/>
        <p:nvPr/>
      </p:nvGrpSpPr>
      <p:grpSpPr>
        <a:xfrm>
          <a:off x="0" y="0"/>
          <a:ext cx="0" cy="0"/>
          <a:chOff x="0" y="0"/>
          <a:chExt cx="0" cy="0"/>
        </a:xfrm>
      </p:grpSpPr>
      <p:sp>
        <p:nvSpPr>
          <p:cNvPr id="487" name="Google Shape;487;p3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88" name="Google Shape;488;p37"/>
          <p:cNvSpPr txBox="1"/>
          <p:nvPr/>
        </p:nvSpPr>
        <p:spPr>
          <a:xfrm>
            <a:off x="622849" y="-135066"/>
            <a:ext cx="10153800" cy="1371600"/>
          </a:xfrm>
          <a:prstGeom prst="rect">
            <a:avLst/>
          </a:prstGeom>
          <a:noFill/>
          <a:ln>
            <a:noFill/>
          </a:ln>
        </p:spPr>
        <p:txBody>
          <a:bodyPr anchorCtr="0" anchor="t" bIns="0" lIns="0" spcFirstLastPara="1" rIns="0" wrap="square" tIns="626600">
            <a:spAutoFit/>
          </a:bodyPr>
          <a:lstStyle/>
          <a:p>
            <a:pPr indent="0" lvl="0" marL="168910" rtl="0" algn="l">
              <a:spcBef>
                <a:spcPts val="0"/>
              </a:spcBef>
              <a:spcAft>
                <a:spcPts val="0"/>
              </a:spcAft>
              <a:buNone/>
            </a:pPr>
            <a:r>
              <a:rPr lang="en-US" sz="4800">
                <a:solidFill>
                  <a:schemeClr val="accent1"/>
                </a:solidFill>
              </a:rPr>
              <a:t>Color-Coded Launch Markers	</a:t>
            </a:r>
            <a:endParaRPr sz="4800">
              <a:solidFill>
                <a:schemeClr val="accent1"/>
              </a:solidFill>
            </a:endParaRPr>
          </a:p>
        </p:txBody>
      </p:sp>
      <p:sp>
        <p:nvSpPr>
          <p:cNvPr id="489" name="Google Shape;489;p37"/>
          <p:cNvSpPr txBox="1"/>
          <p:nvPr/>
        </p:nvSpPr>
        <p:spPr>
          <a:xfrm>
            <a:off x="1232712" y="5356656"/>
            <a:ext cx="10076100" cy="1385100"/>
          </a:xfrm>
          <a:prstGeom prst="rect">
            <a:avLst/>
          </a:prstGeom>
          <a:noFill/>
          <a:ln>
            <a:noFill/>
          </a:ln>
        </p:spPr>
        <p:txBody>
          <a:bodyPr anchorCtr="0" anchor="t" bIns="0" lIns="0" spcFirstLastPara="1" rIns="0" wrap="square" tIns="12700">
            <a:spAutoFit/>
          </a:bodyPr>
          <a:lstStyle/>
          <a:p>
            <a:pPr indent="0" lvl="0" marL="12700" marR="0" rtl="0" algn="l">
              <a:lnSpc>
                <a:spcPct val="115250"/>
              </a:lnSpc>
              <a:spcBef>
                <a:spcPts val="0"/>
              </a:spcBef>
              <a:spcAft>
                <a:spcPts val="0"/>
              </a:spcAft>
              <a:buNone/>
            </a:pPr>
            <a:r>
              <a:rPr lang="en-US" sz="2000">
                <a:solidFill>
                  <a:srgbClr val="404040"/>
                </a:solidFill>
                <a:latin typeface="Arial"/>
                <a:ea typeface="Arial"/>
                <a:cs typeface="Arial"/>
                <a:sym typeface="Arial"/>
              </a:rPr>
              <a:t>Clusters on Folium map can be clicked on to display each successful landing (green icon) and failed</a:t>
            </a:r>
            <a:endParaRPr sz="2000">
              <a:solidFill>
                <a:srgbClr val="000000"/>
              </a:solidFill>
              <a:latin typeface="Arial"/>
              <a:ea typeface="Arial"/>
              <a:cs typeface="Arial"/>
              <a:sym typeface="Arial"/>
            </a:endParaRPr>
          </a:p>
          <a:p>
            <a:pPr indent="0" lvl="0" marL="12700" marR="0" rtl="0" algn="l">
              <a:lnSpc>
                <a:spcPct val="115250"/>
              </a:lnSpc>
              <a:spcBef>
                <a:spcPts val="0"/>
              </a:spcBef>
              <a:spcAft>
                <a:spcPts val="0"/>
              </a:spcAft>
              <a:buNone/>
            </a:pPr>
            <a:r>
              <a:rPr lang="en-US" sz="2000">
                <a:solidFill>
                  <a:srgbClr val="404040"/>
                </a:solidFill>
                <a:latin typeface="Arial"/>
                <a:ea typeface="Arial"/>
                <a:cs typeface="Arial"/>
                <a:sym typeface="Arial"/>
              </a:rPr>
              <a:t>landing (red icon). In this example VAFB SLC-4E shows 4 successful landings and 6 failed landings.</a:t>
            </a:r>
            <a:endParaRPr sz="2000">
              <a:solidFill>
                <a:srgbClr val="000000"/>
              </a:solidFill>
              <a:latin typeface="Arial"/>
              <a:ea typeface="Arial"/>
              <a:cs typeface="Arial"/>
              <a:sym typeface="Arial"/>
            </a:endParaRPr>
          </a:p>
        </p:txBody>
      </p:sp>
      <p:sp>
        <p:nvSpPr>
          <p:cNvPr id="490" name="Google Shape;490;p37"/>
          <p:cNvSpPr/>
          <p:nvPr/>
        </p:nvSpPr>
        <p:spPr>
          <a:xfrm>
            <a:off x="2889504" y="1801367"/>
            <a:ext cx="5620500" cy="35112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94" name="Shape 494"/>
        <p:cNvGrpSpPr/>
        <p:nvPr/>
      </p:nvGrpSpPr>
      <p:grpSpPr>
        <a:xfrm>
          <a:off x="0" y="0"/>
          <a:ext cx="0" cy="0"/>
          <a:chOff x="0" y="0"/>
          <a:chExt cx="0" cy="0"/>
        </a:xfrm>
      </p:grpSpPr>
      <p:sp>
        <p:nvSpPr>
          <p:cNvPr id="495" name="Google Shape;495;p3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96" name="Google Shape;496;p38"/>
          <p:cNvSpPr txBox="1"/>
          <p:nvPr/>
        </p:nvSpPr>
        <p:spPr>
          <a:xfrm>
            <a:off x="637274" y="-78466"/>
            <a:ext cx="10153800" cy="1371600"/>
          </a:xfrm>
          <a:prstGeom prst="rect">
            <a:avLst/>
          </a:prstGeom>
          <a:noFill/>
          <a:ln>
            <a:noFill/>
          </a:ln>
        </p:spPr>
        <p:txBody>
          <a:bodyPr anchorCtr="0" anchor="t" bIns="0" lIns="0" spcFirstLastPara="1" rIns="0" wrap="square" tIns="626600">
            <a:spAutoFit/>
          </a:bodyPr>
          <a:lstStyle/>
          <a:p>
            <a:pPr indent="0" lvl="0" marL="168910" rtl="0" algn="l">
              <a:spcBef>
                <a:spcPts val="0"/>
              </a:spcBef>
              <a:spcAft>
                <a:spcPts val="0"/>
              </a:spcAft>
              <a:buNone/>
            </a:pPr>
            <a:r>
              <a:rPr lang="en-US" sz="4800">
                <a:solidFill>
                  <a:schemeClr val="accent1"/>
                </a:solidFill>
              </a:rPr>
              <a:t>Key Location Proximities	</a:t>
            </a:r>
            <a:endParaRPr sz="4800">
              <a:solidFill>
                <a:schemeClr val="accent1"/>
              </a:solidFill>
            </a:endParaRPr>
          </a:p>
        </p:txBody>
      </p:sp>
      <p:sp>
        <p:nvSpPr>
          <p:cNvPr id="497" name="Google Shape;497;p38"/>
          <p:cNvSpPr txBox="1"/>
          <p:nvPr/>
        </p:nvSpPr>
        <p:spPr>
          <a:xfrm>
            <a:off x="1084275" y="5141214"/>
            <a:ext cx="9933900" cy="1060200"/>
          </a:xfrm>
          <a:prstGeom prst="rect">
            <a:avLst/>
          </a:prstGeom>
          <a:noFill/>
          <a:ln>
            <a:noFill/>
          </a:ln>
        </p:spPr>
        <p:txBody>
          <a:bodyPr anchorCtr="0" anchor="t" bIns="0" lIns="0" spcFirstLastPara="1" rIns="0" wrap="square" tIns="74275">
            <a:spAutoFit/>
          </a:bodyPr>
          <a:lstStyle/>
          <a:p>
            <a:pPr indent="0" lvl="0" marL="12700" marR="5080" rtl="0" algn="just">
              <a:lnSpc>
                <a:spcPct val="80000"/>
              </a:lnSpc>
              <a:spcBef>
                <a:spcPts val="0"/>
              </a:spcBef>
              <a:spcAft>
                <a:spcPts val="0"/>
              </a:spcAft>
              <a:buNone/>
            </a:pPr>
            <a:r>
              <a:rPr lang="en-US" sz="2000">
                <a:solidFill>
                  <a:srgbClr val="404040"/>
                </a:solidFill>
                <a:latin typeface="Arial"/>
                <a:ea typeface="Arial"/>
                <a:cs typeface="Arial"/>
                <a:sym typeface="Arial"/>
              </a:rPr>
              <a:t>Using KSC LC-39A as an example, launch sites are very close to railways for large part and supply  transportation. Launch sites are close to highways for human and supply transport. Launch sites  are also close to coasts and relatively far from cities so that launch failures can land in the sea to  avoid rockets falling on densely populated areas.</a:t>
            </a:r>
            <a:endParaRPr sz="2000">
              <a:solidFill>
                <a:srgbClr val="000000"/>
              </a:solidFill>
              <a:latin typeface="Arial"/>
              <a:ea typeface="Arial"/>
              <a:cs typeface="Arial"/>
              <a:sym typeface="Arial"/>
            </a:endParaRPr>
          </a:p>
        </p:txBody>
      </p:sp>
      <p:sp>
        <p:nvSpPr>
          <p:cNvPr id="498" name="Google Shape;498;p38"/>
          <p:cNvSpPr/>
          <p:nvPr/>
        </p:nvSpPr>
        <p:spPr>
          <a:xfrm>
            <a:off x="1097280" y="1837944"/>
            <a:ext cx="8389500" cy="17235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9" name="Google Shape;499;p38"/>
          <p:cNvGrpSpPr/>
          <p:nvPr/>
        </p:nvGrpSpPr>
        <p:grpSpPr>
          <a:xfrm>
            <a:off x="2802635" y="3552444"/>
            <a:ext cx="7505688" cy="1562100"/>
            <a:chOff x="2802635" y="3552444"/>
            <a:chExt cx="7505688" cy="1562100"/>
          </a:xfrm>
        </p:grpSpPr>
        <p:sp>
          <p:nvSpPr>
            <p:cNvPr id="500" name="Google Shape;500;p38"/>
            <p:cNvSpPr/>
            <p:nvPr/>
          </p:nvSpPr>
          <p:spPr>
            <a:xfrm>
              <a:off x="2802635" y="3552444"/>
              <a:ext cx="3409200" cy="1515000"/>
            </a:xfrm>
            <a:prstGeom prst="rect">
              <a:avLst/>
            </a:prstGeom>
            <a:blipFill rotWithShape="1">
              <a:blip r:embed="rId5">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38"/>
            <p:cNvSpPr/>
            <p:nvPr/>
          </p:nvSpPr>
          <p:spPr>
            <a:xfrm>
              <a:off x="6211823" y="3552444"/>
              <a:ext cx="4096500" cy="1562100"/>
            </a:xfrm>
            <a:prstGeom prst="rect">
              <a:avLst/>
            </a:prstGeom>
            <a:blipFill rotWithShape="1">
              <a:blip r:embed="rId6">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5" name="Shape 505"/>
        <p:cNvGrpSpPr/>
        <p:nvPr/>
      </p:nvGrpSpPr>
      <p:grpSpPr>
        <a:xfrm>
          <a:off x="0" y="0"/>
          <a:ext cx="0" cy="0"/>
          <a:chOff x="0" y="0"/>
          <a:chExt cx="0" cy="0"/>
        </a:xfrm>
      </p:grpSpPr>
      <p:sp>
        <p:nvSpPr>
          <p:cNvPr id="506" name="Google Shape;506;p39"/>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4</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10" name="Shape 510"/>
        <p:cNvGrpSpPr/>
        <p:nvPr/>
      </p:nvGrpSpPr>
      <p:grpSpPr>
        <a:xfrm>
          <a:off x="0" y="0"/>
          <a:ext cx="0" cy="0"/>
          <a:chOff x="0" y="0"/>
          <a:chExt cx="0" cy="0"/>
        </a:xfrm>
      </p:grpSpPr>
      <p:sp>
        <p:nvSpPr>
          <p:cNvPr id="511" name="Google Shape;511;p4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12" name="Google Shape;512;p40"/>
          <p:cNvSpPr txBox="1"/>
          <p:nvPr/>
        </p:nvSpPr>
        <p:spPr>
          <a:xfrm>
            <a:off x="453399" y="105384"/>
            <a:ext cx="10153800" cy="1233300"/>
          </a:xfrm>
          <a:prstGeom prst="rect">
            <a:avLst/>
          </a:prstGeom>
          <a:noFill/>
          <a:ln>
            <a:noFill/>
          </a:ln>
        </p:spPr>
        <p:txBody>
          <a:bodyPr anchorCtr="0" anchor="t" bIns="0" lIns="0" spcFirstLastPara="1" rIns="0" wrap="square" tIns="626600">
            <a:spAutoFit/>
          </a:bodyPr>
          <a:lstStyle/>
          <a:p>
            <a:pPr indent="0" lvl="0" marL="168910" rtl="0" algn="l">
              <a:spcBef>
                <a:spcPts val="0"/>
              </a:spcBef>
              <a:spcAft>
                <a:spcPts val="0"/>
              </a:spcAft>
              <a:buNone/>
            </a:pPr>
            <a:r>
              <a:rPr lang="en-US" sz="3900">
                <a:solidFill>
                  <a:schemeClr val="accent1"/>
                </a:solidFill>
              </a:rPr>
              <a:t>Successful Launches Across Launch Sites	</a:t>
            </a:r>
            <a:endParaRPr sz="3900">
              <a:solidFill>
                <a:schemeClr val="accent1"/>
              </a:solidFill>
            </a:endParaRPr>
          </a:p>
        </p:txBody>
      </p:sp>
      <p:sp>
        <p:nvSpPr>
          <p:cNvPr id="513" name="Google Shape;513;p40"/>
          <p:cNvSpPr txBox="1"/>
          <p:nvPr/>
        </p:nvSpPr>
        <p:spPr>
          <a:xfrm>
            <a:off x="848055" y="4796409"/>
            <a:ext cx="10751700" cy="1428900"/>
          </a:xfrm>
          <a:prstGeom prst="rect">
            <a:avLst/>
          </a:prstGeom>
          <a:noFill/>
          <a:ln>
            <a:noFill/>
          </a:ln>
        </p:spPr>
        <p:txBody>
          <a:bodyPr anchorCtr="0" anchor="t" bIns="0" lIns="0" spcFirstLastPara="1" rIns="0" wrap="square" tIns="43175">
            <a:spAutoFit/>
          </a:bodyPr>
          <a:lstStyle/>
          <a:p>
            <a:pPr indent="0" lvl="0" marL="12700" marR="5080" rtl="0" algn="l">
              <a:lnSpc>
                <a:spcPct val="90000"/>
              </a:lnSpc>
              <a:spcBef>
                <a:spcPts val="0"/>
              </a:spcBef>
              <a:spcAft>
                <a:spcPts val="0"/>
              </a:spcAft>
              <a:buNone/>
            </a:pPr>
            <a:r>
              <a:rPr lang="en-US" sz="2000">
                <a:solidFill>
                  <a:srgbClr val="404040"/>
                </a:solidFill>
                <a:latin typeface="Arial"/>
                <a:ea typeface="Arial"/>
                <a:cs typeface="Arial"/>
                <a:sym typeface="Arial"/>
              </a:rPr>
              <a:t>This is the distribution of successful landings across all launch sites. CCAFS LC-40 is the old name of  CCAFS SLC-40 so CCAFS and KSC have the same amount of successful landings, but a majority of the  successful landings where performed before the name change. VAFB has the smallest share of successful  landings. This may be due to smaller sample and increase in difficulty of launching in the west coast.</a:t>
            </a:r>
            <a:endParaRPr sz="2000">
              <a:solidFill>
                <a:srgbClr val="000000"/>
              </a:solidFill>
              <a:latin typeface="Arial"/>
              <a:ea typeface="Arial"/>
              <a:cs typeface="Arial"/>
              <a:sym typeface="Arial"/>
            </a:endParaRPr>
          </a:p>
        </p:txBody>
      </p:sp>
      <p:sp>
        <p:nvSpPr>
          <p:cNvPr id="514" name="Google Shape;514;p40"/>
          <p:cNvSpPr/>
          <p:nvPr/>
        </p:nvSpPr>
        <p:spPr>
          <a:xfrm>
            <a:off x="4355591" y="1923288"/>
            <a:ext cx="2571000" cy="25818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8" name="Google Shape;108;p4"/>
          <p:cNvSpPr txBox="1"/>
          <p:nvPr/>
        </p:nvSpPr>
        <p:spPr>
          <a:xfrm>
            <a:off x="828068" y="538650"/>
            <a:ext cx="10530114"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Introduction</a:t>
            </a:r>
            <a:endParaRPr sz="4000">
              <a:solidFill>
                <a:srgbClr val="0B49CB"/>
              </a:solidFill>
              <a:latin typeface="IBM Plex Mono SemiBold"/>
              <a:ea typeface="IBM Plex Mono SemiBold"/>
              <a:cs typeface="IBM Plex Mono SemiBold"/>
              <a:sym typeface="IBM Plex Mono SemiBold"/>
            </a:endParaRPr>
          </a:p>
        </p:txBody>
      </p:sp>
      <p:sp>
        <p:nvSpPr>
          <p:cNvPr id="109" name="Google Shape;109;p4"/>
          <p:cNvSpPr txBox="1"/>
          <p:nvPr/>
        </p:nvSpPr>
        <p:spPr>
          <a:xfrm>
            <a:off x="1388187" y="1813667"/>
            <a:ext cx="10221921" cy="4211906"/>
          </a:xfrm>
          <a:prstGeom prst="rect">
            <a:avLst/>
          </a:prstGeom>
          <a:noFill/>
          <a:ln>
            <a:noFill/>
          </a:ln>
        </p:spPr>
        <p:txBody>
          <a:bodyPr anchorCtr="0" anchor="t" bIns="45700" lIns="91425" spcFirstLastPara="1" rIns="91425" wrap="square" tIns="45700">
            <a:noAutofit/>
          </a:bodyPr>
          <a:lstStyle/>
          <a:p>
            <a:pPr indent="0" lvl="0" marL="24130" marR="0" rtl="0" algn="ctr">
              <a:lnSpc>
                <a:spcPct val="100000"/>
              </a:lnSpc>
              <a:spcBef>
                <a:spcPts val="0"/>
              </a:spcBef>
              <a:spcAft>
                <a:spcPts val="0"/>
              </a:spcAft>
              <a:buClr>
                <a:schemeClr val="dk1"/>
              </a:buClr>
              <a:buSzPts val="2400"/>
              <a:buFont typeface="Arial"/>
              <a:buNone/>
            </a:pPr>
            <a:r>
              <a:rPr lang="en-US" sz="2400">
                <a:solidFill>
                  <a:schemeClr val="dk1"/>
                </a:solidFill>
                <a:latin typeface="Arial"/>
                <a:ea typeface="Arial"/>
                <a:cs typeface="Arial"/>
                <a:sym typeface="Arial"/>
              </a:rPr>
              <a:t>Background</a:t>
            </a:r>
            <a:endParaRPr/>
          </a:p>
          <a:p>
            <a:pPr indent="-229235" lvl="0" marL="253365" marR="0" rtl="0" algn="l">
              <a:lnSpc>
                <a:spcPct val="100000"/>
              </a:lnSpc>
              <a:spcBef>
                <a:spcPts val="850"/>
              </a:spcBef>
              <a:spcAft>
                <a:spcPts val="0"/>
              </a:spcAft>
              <a:buClr>
                <a:schemeClr val="dk1"/>
              </a:buClr>
              <a:buSzPts val="2400"/>
              <a:buFont typeface="Arial"/>
              <a:buChar char="•"/>
            </a:pPr>
            <a:r>
              <a:rPr lang="en-US" sz="2400">
                <a:solidFill>
                  <a:schemeClr val="dk1"/>
                </a:solidFill>
                <a:latin typeface="Arial"/>
                <a:ea typeface="Arial"/>
                <a:cs typeface="Arial"/>
                <a:sym typeface="Arial"/>
              </a:rPr>
              <a:t>Commercial Space Age is Here</a:t>
            </a:r>
            <a:endParaRPr sz="2400">
              <a:solidFill>
                <a:schemeClr val="dk1"/>
              </a:solidFill>
              <a:latin typeface="Arial"/>
              <a:ea typeface="Arial"/>
              <a:cs typeface="Arial"/>
              <a:sym typeface="Arial"/>
            </a:endParaRPr>
          </a:p>
          <a:p>
            <a:pPr indent="-229235" lvl="0" marL="253365" marR="0" rtl="0" algn="l">
              <a:lnSpc>
                <a:spcPct val="100000"/>
              </a:lnSpc>
              <a:spcBef>
                <a:spcPts val="705"/>
              </a:spcBef>
              <a:spcAft>
                <a:spcPts val="0"/>
              </a:spcAft>
              <a:buClr>
                <a:schemeClr val="dk1"/>
              </a:buClr>
              <a:buSzPts val="2400"/>
              <a:buFont typeface="Arial"/>
              <a:buChar char="•"/>
            </a:pPr>
            <a:r>
              <a:rPr lang="en-US" sz="2400">
                <a:solidFill>
                  <a:schemeClr val="dk1"/>
                </a:solidFill>
                <a:latin typeface="Arial"/>
                <a:ea typeface="Arial"/>
                <a:cs typeface="Arial"/>
                <a:sym typeface="Arial"/>
              </a:rPr>
              <a:t>Space X has best pricing ($62 million vs. $165 million USD)</a:t>
            </a:r>
            <a:endParaRPr sz="2400">
              <a:solidFill>
                <a:schemeClr val="dk1"/>
              </a:solidFill>
              <a:latin typeface="Arial"/>
              <a:ea typeface="Arial"/>
              <a:cs typeface="Arial"/>
              <a:sym typeface="Arial"/>
            </a:endParaRPr>
          </a:p>
          <a:p>
            <a:pPr indent="-229235" lvl="0" marL="253365" marR="0" rtl="0" algn="l">
              <a:lnSpc>
                <a:spcPct val="100000"/>
              </a:lnSpc>
              <a:spcBef>
                <a:spcPts val="695"/>
              </a:spcBef>
              <a:spcAft>
                <a:spcPts val="0"/>
              </a:spcAft>
              <a:buClr>
                <a:schemeClr val="dk1"/>
              </a:buClr>
              <a:buSzPts val="2400"/>
              <a:buFont typeface="Arial"/>
              <a:buChar char="•"/>
            </a:pPr>
            <a:r>
              <a:rPr lang="en-US" sz="2400">
                <a:solidFill>
                  <a:schemeClr val="dk1"/>
                </a:solidFill>
                <a:latin typeface="Arial"/>
                <a:ea typeface="Arial"/>
                <a:cs typeface="Arial"/>
                <a:sym typeface="Arial"/>
              </a:rPr>
              <a:t>Largely due to ability to recover part of rocket (Stage 1)</a:t>
            </a:r>
            <a:endParaRPr sz="2400">
              <a:solidFill>
                <a:schemeClr val="dk1"/>
              </a:solidFill>
              <a:latin typeface="Arial"/>
              <a:ea typeface="Arial"/>
              <a:cs typeface="Arial"/>
              <a:sym typeface="Arial"/>
            </a:endParaRPr>
          </a:p>
          <a:p>
            <a:pPr indent="-229235" lvl="0" marL="253365" marR="0" rtl="0" algn="l">
              <a:lnSpc>
                <a:spcPct val="100000"/>
              </a:lnSpc>
              <a:spcBef>
                <a:spcPts val="700"/>
              </a:spcBef>
              <a:spcAft>
                <a:spcPts val="0"/>
              </a:spcAft>
              <a:buClr>
                <a:schemeClr val="dk1"/>
              </a:buClr>
              <a:buSzPts val="2400"/>
              <a:buFont typeface="Arial"/>
              <a:buChar char="•"/>
            </a:pPr>
            <a:r>
              <a:rPr lang="en-US" sz="2400">
                <a:solidFill>
                  <a:schemeClr val="dk1"/>
                </a:solidFill>
                <a:latin typeface="Arial"/>
                <a:ea typeface="Arial"/>
                <a:cs typeface="Arial"/>
                <a:sym typeface="Arial"/>
              </a:rPr>
              <a:t>Space Y wants to compete with Space X</a:t>
            </a:r>
            <a:endParaRPr sz="2400">
              <a:solidFill>
                <a:schemeClr val="dk1"/>
              </a:solidFill>
              <a:latin typeface="Arial"/>
              <a:ea typeface="Arial"/>
              <a:cs typeface="Arial"/>
              <a:sym typeface="Arial"/>
            </a:endParaRPr>
          </a:p>
          <a:p>
            <a:pPr indent="-76200" lvl="0" marL="228600" marR="0" rtl="0" algn="l">
              <a:lnSpc>
                <a:spcPct val="100000"/>
              </a:lnSpc>
              <a:spcBef>
                <a:spcPts val="1000"/>
              </a:spcBef>
              <a:spcAft>
                <a:spcPts val="0"/>
              </a:spcAft>
              <a:buClr>
                <a:srgbClr val="BB562C"/>
              </a:buClr>
              <a:buSzPts val="2400"/>
              <a:buFont typeface="Arial"/>
              <a:buNone/>
            </a:pPr>
            <a:r>
              <a:t/>
            </a:r>
            <a:endParaRPr sz="2400">
              <a:solidFill>
                <a:schemeClr val="dk1"/>
              </a:solidFill>
              <a:latin typeface="Arial"/>
              <a:ea typeface="Arial"/>
              <a:cs typeface="Arial"/>
              <a:sym typeface="Arial"/>
            </a:endParaRPr>
          </a:p>
          <a:p>
            <a:pPr indent="-76200" lvl="0" marL="228600" marR="0" rtl="0" algn="l">
              <a:lnSpc>
                <a:spcPct val="100000"/>
              </a:lnSpc>
              <a:spcBef>
                <a:spcPts val="15"/>
              </a:spcBef>
              <a:spcAft>
                <a:spcPts val="0"/>
              </a:spcAft>
              <a:buClr>
                <a:srgbClr val="BB562C"/>
              </a:buClr>
              <a:buSzPts val="2400"/>
              <a:buFont typeface="Arial"/>
              <a:buNone/>
            </a:pPr>
            <a:r>
              <a:t/>
            </a:r>
            <a:endParaRPr sz="2400">
              <a:solidFill>
                <a:schemeClr val="dk1"/>
              </a:solidFill>
              <a:latin typeface="Arial"/>
              <a:ea typeface="Arial"/>
              <a:cs typeface="Arial"/>
              <a:sym typeface="Arial"/>
            </a:endParaRPr>
          </a:p>
          <a:p>
            <a:pPr indent="0" lvl="0" marL="0" marR="0" rtl="0" algn="ctr">
              <a:lnSpc>
                <a:spcPct val="100000"/>
              </a:lnSpc>
              <a:spcBef>
                <a:spcPts val="1000"/>
              </a:spcBef>
              <a:spcAft>
                <a:spcPts val="0"/>
              </a:spcAft>
              <a:buClr>
                <a:schemeClr val="dk1"/>
              </a:buClr>
              <a:buSzPts val="2400"/>
              <a:buFont typeface="Arial"/>
              <a:buNone/>
            </a:pPr>
            <a:r>
              <a:rPr lang="en-US" sz="2400">
                <a:solidFill>
                  <a:schemeClr val="dk1"/>
                </a:solidFill>
                <a:latin typeface="Arial"/>
                <a:ea typeface="Arial"/>
                <a:cs typeface="Arial"/>
                <a:sym typeface="Arial"/>
              </a:rPr>
              <a:t>Problem</a:t>
            </a:r>
            <a:endParaRPr sz="2400">
              <a:solidFill>
                <a:schemeClr val="dk1"/>
              </a:solidFill>
              <a:latin typeface="Arial"/>
              <a:ea typeface="Arial"/>
              <a:cs typeface="Arial"/>
              <a:sym typeface="Arial"/>
            </a:endParaRPr>
          </a:p>
          <a:p>
            <a:pPr indent="-240665" lvl="0" marL="240665" marR="591185" rtl="0" algn="l">
              <a:lnSpc>
                <a:spcPct val="104583"/>
              </a:lnSpc>
              <a:spcBef>
                <a:spcPts val="900"/>
              </a:spcBef>
              <a:spcAft>
                <a:spcPts val="0"/>
              </a:spcAft>
              <a:buClr>
                <a:schemeClr val="dk1"/>
              </a:buClr>
              <a:buSzPts val="2400"/>
              <a:buFont typeface="Arial"/>
              <a:buChar char="•"/>
            </a:pPr>
            <a:r>
              <a:rPr lang="en-US" sz="2400">
                <a:solidFill>
                  <a:schemeClr val="dk1"/>
                </a:solidFill>
                <a:latin typeface="Arial"/>
                <a:ea typeface="Arial"/>
                <a:cs typeface="Arial"/>
                <a:sym typeface="Arial"/>
              </a:rPr>
              <a:t>Space Y tasks us to train a machine learning model to  predict successful Stage 1 recovery</a:t>
            </a:r>
            <a:endParaRPr sz="2400">
              <a:solidFill>
                <a:schemeClr val="dk1"/>
              </a:solidFill>
              <a:latin typeface="Arial"/>
              <a:ea typeface="Arial"/>
              <a:cs typeface="Arial"/>
              <a:sym typeface="Arial"/>
            </a:endParaRPr>
          </a:p>
          <a:p>
            <a:pPr indent="-76200" lvl="0" marL="228600" marR="0" rtl="0" algn="l">
              <a:lnSpc>
                <a:spcPct val="90000"/>
              </a:lnSpc>
              <a:spcBef>
                <a:spcPts val="1400"/>
              </a:spcBef>
              <a:spcAft>
                <a:spcPts val="0"/>
              </a:spcAft>
              <a:buClr>
                <a:srgbClr val="0070C0"/>
              </a:buClr>
              <a:buSzPts val="2400"/>
              <a:buFont typeface="Arial"/>
              <a:buNone/>
            </a:pPr>
            <a:r>
              <a:t/>
            </a:r>
            <a:endParaRPr sz="2400">
              <a:solidFill>
                <a:schemeClr val="dk1"/>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18" name="Shape 518"/>
        <p:cNvGrpSpPr/>
        <p:nvPr/>
      </p:nvGrpSpPr>
      <p:grpSpPr>
        <a:xfrm>
          <a:off x="0" y="0"/>
          <a:ext cx="0" cy="0"/>
          <a:chOff x="0" y="0"/>
          <a:chExt cx="0" cy="0"/>
        </a:xfrm>
      </p:grpSpPr>
      <p:sp>
        <p:nvSpPr>
          <p:cNvPr id="519" name="Google Shape;519;p4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20" name="Google Shape;520;p41"/>
          <p:cNvSpPr txBox="1"/>
          <p:nvPr/>
        </p:nvSpPr>
        <p:spPr>
          <a:xfrm>
            <a:off x="682824" y="-106766"/>
            <a:ext cx="10153800" cy="1371600"/>
          </a:xfrm>
          <a:prstGeom prst="rect">
            <a:avLst/>
          </a:prstGeom>
          <a:noFill/>
          <a:ln>
            <a:noFill/>
          </a:ln>
        </p:spPr>
        <p:txBody>
          <a:bodyPr anchorCtr="0" anchor="t" bIns="0" lIns="0" spcFirstLastPara="1" rIns="0" wrap="square" tIns="626600">
            <a:spAutoFit/>
          </a:bodyPr>
          <a:lstStyle/>
          <a:p>
            <a:pPr indent="0" lvl="0" marL="168910" rtl="0" algn="l">
              <a:spcBef>
                <a:spcPts val="0"/>
              </a:spcBef>
              <a:spcAft>
                <a:spcPts val="0"/>
              </a:spcAft>
              <a:buNone/>
            </a:pPr>
            <a:r>
              <a:rPr lang="en-US" sz="4800">
                <a:solidFill>
                  <a:schemeClr val="accent1"/>
                </a:solidFill>
              </a:rPr>
              <a:t>Highest Success Rate Launch Site	</a:t>
            </a:r>
            <a:endParaRPr sz="4800">
              <a:solidFill>
                <a:schemeClr val="accent1"/>
              </a:solidFill>
            </a:endParaRPr>
          </a:p>
        </p:txBody>
      </p:sp>
      <p:sp>
        <p:nvSpPr>
          <p:cNvPr id="521" name="Google Shape;521;p41"/>
          <p:cNvSpPr txBox="1"/>
          <p:nvPr/>
        </p:nvSpPr>
        <p:spPr>
          <a:xfrm>
            <a:off x="1176019" y="5068061"/>
            <a:ext cx="9167400" cy="6285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2000">
                <a:solidFill>
                  <a:srgbClr val="404040"/>
                </a:solidFill>
                <a:latin typeface="Arial"/>
                <a:ea typeface="Arial"/>
                <a:cs typeface="Arial"/>
                <a:sym typeface="Arial"/>
              </a:rPr>
              <a:t>KSC LC-39A has the highest success rate with 10 successful landings and 3 failed landings.</a:t>
            </a:r>
            <a:endParaRPr sz="2000">
              <a:solidFill>
                <a:srgbClr val="000000"/>
              </a:solidFill>
              <a:latin typeface="Arial"/>
              <a:ea typeface="Arial"/>
              <a:cs typeface="Arial"/>
              <a:sym typeface="Arial"/>
            </a:endParaRPr>
          </a:p>
        </p:txBody>
      </p:sp>
      <p:sp>
        <p:nvSpPr>
          <p:cNvPr id="522" name="Google Shape;522;p41"/>
          <p:cNvSpPr/>
          <p:nvPr/>
        </p:nvSpPr>
        <p:spPr>
          <a:xfrm>
            <a:off x="4811267" y="2243327"/>
            <a:ext cx="2571000" cy="25710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6" name="Shape 526"/>
        <p:cNvGrpSpPr/>
        <p:nvPr/>
      </p:nvGrpSpPr>
      <p:grpSpPr>
        <a:xfrm>
          <a:off x="0" y="0"/>
          <a:ext cx="0" cy="0"/>
          <a:chOff x="0" y="0"/>
          <a:chExt cx="0" cy="0"/>
        </a:xfrm>
      </p:grpSpPr>
      <p:sp>
        <p:nvSpPr>
          <p:cNvPr id="527" name="Google Shape;527;p4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28" name="Google Shape;528;p42"/>
          <p:cNvSpPr txBox="1"/>
          <p:nvPr/>
        </p:nvSpPr>
        <p:spPr>
          <a:xfrm>
            <a:off x="891224" y="593959"/>
            <a:ext cx="10153800" cy="586200"/>
          </a:xfrm>
          <a:prstGeom prst="rect">
            <a:avLst/>
          </a:prstGeom>
          <a:noFill/>
          <a:ln>
            <a:noFill/>
          </a:ln>
        </p:spPr>
        <p:txBody>
          <a:bodyPr anchorCtr="0" anchor="t" bIns="0" lIns="0" spcFirstLastPara="1" rIns="0" wrap="square" tIns="123175">
            <a:spAutoFit/>
          </a:bodyPr>
          <a:lstStyle/>
          <a:p>
            <a:pPr indent="0" lvl="0" marL="168910" marR="5080" rtl="0" algn="l">
              <a:lnSpc>
                <a:spcPct val="102291"/>
              </a:lnSpc>
              <a:spcBef>
                <a:spcPts val="0"/>
              </a:spcBef>
              <a:spcAft>
                <a:spcPts val="0"/>
              </a:spcAft>
              <a:buNone/>
            </a:pPr>
            <a:r>
              <a:rPr lang="en-US" sz="3000">
                <a:solidFill>
                  <a:schemeClr val="accent1"/>
                </a:solidFill>
              </a:rPr>
              <a:t>Payload Mass vs. Success vs. Booster  Version Category	</a:t>
            </a:r>
            <a:endParaRPr sz="3000">
              <a:solidFill>
                <a:schemeClr val="accent1"/>
              </a:solidFill>
            </a:endParaRPr>
          </a:p>
        </p:txBody>
      </p:sp>
      <p:sp>
        <p:nvSpPr>
          <p:cNvPr id="529" name="Google Shape;529;p42"/>
          <p:cNvSpPr txBox="1"/>
          <p:nvPr/>
        </p:nvSpPr>
        <p:spPr>
          <a:xfrm>
            <a:off x="1084275" y="4868926"/>
            <a:ext cx="9767700" cy="1449900"/>
          </a:xfrm>
          <a:prstGeom prst="rect">
            <a:avLst/>
          </a:prstGeom>
          <a:noFill/>
          <a:ln>
            <a:noFill/>
          </a:ln>
        </p:spPr>
        <p:txBody>
          <a:bodyPr anchorCtr="0" anchor="t" bIns="0" lIns="0" spcFirstLastPara="1" rIns="0" wrap="square" tIns="38100">
            <a:spAutoFit/>
          </a:bodyPr>
          <a:lstStyle/>
          <a:p>
            <a:pPr indent="0" lvl="0" marL="12700" marR="5080" rtl="0" algn="l">
              <a:lnSpc>
                <a:spcPct val="91700"/>
              </a:lnSpc>
              <a:spcBef>
                <a:spcPts val="0"/>
              </a:spcBef>
              <a:spcAft>
                <a:spcPts val="0"/>
              </a:spcAft>
              <a:buNone/>
            </a:pPr>
            <a:r>
              <a:rPr lang="en-US" sz="2000">
                <a:solidFill>
                  <a:srgbClr val="404040"/>
                </a:solidFill>
                <a:latin typeface="Arial"/>
                <a:ea typeface="Arial"/>
                <a:cs typeface="Arial"/>
                <a:sym typeface="Arial"/>
              </a:rPr>
              <a:t>Plotly dashboard has a Payload range selector. However, this is set from 0-10000 instead of the  max Payload of 15600. Class indicates 1 for successful landing and 0 for failure. Scatter plot also  accounts for booster version category in color and number of launches in point size. In this  particular range of 0-6000, interestingly there are two failed landings with payloads of zero kg.</a:t>
            </a:r>
            <a:endParaRPr sz="2000">
              <a:solidFill>
                <a:srgbClr val="000000"/>
              </a:solidFill>
              <a:latin typeface="Arial"/>
              <a:ea typeface="Arial"/>
              <a:cs typeface="Arial"/>
              <a:sym typeface="Arial"/>
            </a:endParaRPr>
          </a:p>
        </p:txBody>
      </p:sp>
      <p:sp>
        <p:nvSpPr>
          <p:cNvPr id="530" name="Google Shape;530;p42"/>
          <p:cNvSpPr/>
          <p:nvPr/>
        </p:nvSpPr>
        <p:spPr>
          <a:xfrm>
            <a:off x="417958" y="1774321"/>
            <a:ext cx="11568000" cy="29817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4" name="Shape 534"/>
        <p:cNvGrpSpPr/>
        <p:nvPr/>
      </p:nvGrpSpPr>
      <p:grpSpPr>
        <a:xfrm>
          <a:off x="0" y="0"/>
          <a:ext cx="0" cy="0"/>
          <a:chOff x="0" y="0"/>
          <a:chExt cx="0" cy="0"/>
        </a:xfrm>
      </p:grpSpPr>
      <p:sp>
        <p:nvSpPr>
          <p:cNvPr id="535" name="Google Shape;535;p43"/>
          <p:cNvSpPr txBox="1"/>
          <p:nvPr/>
        </p:nvSpPr>
        <p:spPr>
          <a:xfrm>
            <a:off x="797970" y="2529746"/>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5</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9" name="Shape 539"/>
        <p:cNvGrpSpPr/>
        <p:nvPr/>
      </p:nvGrpSpPr>
      <p:grpSpPr>
        <a:xfrm>
          <a:off x="0" y="0"/>
          <a:ext cx="0" cy="0"/>
          <a:chOff x="0" y="0"/>
          <a:chExt cx="0" cy="0"/>
        </a:xfrm>
      </p:grpSpPr>
      <p:sp>
        <p:nvSpPr>
          <p:cNvPr id="540" name="Google Shape;540;p4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41" name="Google Shape;541;p4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Classification Accuracy</a:t>
            </a:r>
            <a:endParaRPr sz="4000">
              <a:solidFill>
                <a:srgbClr val="0B49CB"/>
              </a:solidFill>
              <a:latin typeface="IBM Plex Mono SemiBold"/>
              <a:ea typeface="IBM Plex Mono SemiBold"/>
              <a:cs typeface="IBM Plex Mono SemiBold"/>
              <a:sym typeface="IBM Plex Mono SemiBold"/>
            </a:endParaRPr>
          </a:p>
        </p:txBody>
      </p:sp>
      <p:sp>
        <p:nvSpPr>
          <p:cNvPr id="542" name="Google Shape;542;p44"/>
          <p:cNvSpPr txBox="1"/>
          <p:nvPr/>
        </p:nvSpPr>
        <p:spPr>
          <a:xfrm>
            <a:off x="1176019" y="5000396"/>
            <a:ext cx="9213300" cy="1726800"/>
          </a:xfrm>
          <a:prstGeom prst="rect">
            <a:avLst/>
          </a:prstGeom>
          <a:noFill/>
          <a:ln>
            <a:noFill/>
          </a:ln>
        </p:spPr>
        <p:txBody>
          <a:bodyPr anchorCtr="0" anchor="t" bIns="0" lIns="0" spcFirstLastPara="1" rIns="0" wrap="square" tIns="12700">
            <a:spAutoFit/>
          </a:bodyPr>
          <a:lstStyle/>
          <a:p>
            <a:pPr indent="0" lvl="0" marL="12700" marR="2860040" rtl="0" algn="l">
              <a:lnSpc>
                <a:spcPct val="120700"/>
              </a:lnSpc>
              <a:spcBef>
                <a:spcPts val="0"/>
              </a:spcBef>
              <a:spcAft>
                <a:spcPts val="0"/>
              </a:spcAft>
              <a:buNone/>
            </a:pPr>
            <a:r>
              <a:rPr lang="en-US" sz="1600">
                <a:solidFill>
                  <a:schemeClr val="dk1"/>
                </a:solidFill>
                <a:latin typeface="Arial"/>
                <a:ea typeface="Arial"/>
                <a:cs typeface="Arial"/>
                <a:sym typeface="Arial"/>
              </a:rPr>
              <a:t>All models had virtually the same accuracy on the test set at 83.33% accuracy.  It should be noted that test size is small at only sample size of 18.</a:t>
            </a:r>
            <a:endParaRPr sz="1600">
              <a:solidFill>
                <a:schemeClr val="dk1"/>
              </a:solidFill>
              <a:latin typeface="Arial"/>
              <a:ea typeface="Arial"/>
              <a:cs typeface="Arial"/>
              <a:sym typeface="Arial"/>
            </a:endParaRPr>
          </a:p>
          <a:p>
            <a:pPr indent="0" lvl="0" marL="12700" marR="0" rtl="0" algn="l">
              <a:lnSpc>
                <a:spcPct val="100000"/>
              </a:lnSpc>
              <a:spcBef>
                <a:spcPts val="250"/>
              </a:spcBef>
              <a:spcAft>
                <a:spcPts val="0"/>
              </a:spcAft>
              <a:buNone/>
            </a:pPr>
            <a:r>
              <a:rPr lang="en-US" sz="1600">
                <a:solidFill>
                  <a:schemeClr val="dk1"/>
                </a:solidFill>
                <a:latin typeface="Arial"/>
                <a:ea typeface="Arial"/>
                <a:cs typeface="Arial"/>
                <a:sym typeface="Arial"/>
              </a:rPr>
              <a:t>This can cause large variance in accuracy results, such as those in Decision Tree Classifier model in repeated runs.</a:t>
            </a:r>
            <a:endParaRPr sz="1600">
              <a:solidFill>
                <a:schemeClr val="dk1"/>
              </a:solidFill>
              <a:latin typeface="Arial"/>
              <a:ea typeface="Arial"/>
              <a:cs typeface="Arial"/>
              <a:sym typeface="Arial"/>
            </a:endParaRPr>
          </a:p>
          <a:p>
            <a:pPr indent="0" lvl="0" marL="12700" marR="0" rtl="0" algn="l">
              <a:lnSpc>
                <a:spcPct val="100000"/>
              </a:lnSpc>
              <a:spcBef>
                <a:spcPts val="400"/>
              </a:spcBef>
              <a:spcAft>
                <a:spcPts val="0"/>
              </a:spcAft>
              <a:buNone/>
            </a:pPr>
            <a:r>
              <a:rPr lang="en-US" sz="1600">
                <a:solidFill>
                  <a:schemeClr val="dk1"/>
                </a:solidFill>
                <a:latin typeface="Arial"/>
                <a:ea typeface="Arial"/>
                <a:cs typeface="Arial"/>
                <a:sym typeface="Arial"/>
              </a:rPr>
              <a:t>We likely need more data to determine the best model.</a:t>
            </a:r>
            <a:endParaRPr sz="1600">
              <a:solidFill>
                <a:schemeClr val="dk1"/>
              </a:solidFill>
              <a:latin typeface="Arial"/>
              <a:ea typeface="Arial"/>
              <a:cs typeface="Arial"/>
              <a:sym typeface="Arial"/>
            </a:endParaRPr>
          </a:p>
        </p:txBody>
      </p:sp>
      <p:sp>
        <p:nvSpPr>
          <p:cNvPr id="543" name="Google Shape;543;p44"/>
          <p:cNvSpPr/>
          <p:nvPr/>
        </p:nvSpPr>
        <p:spPr>
          <a:xfrm>
            <a:off x="3086100" y="1207008"/>
            <a:ext cx="5076300" cy="33375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44"/>
          <p:cNvSpPr txBox="1"/>
          <p:nvPr/>
        </p:nvSpPr>
        <p:spPr>
          <a:xfrm>
            <a:off x="10948416" y="6568541"/>
            <a:ext cx="213300" cy="161700"/>
          </a:xfrm>
          <a:prstGeom prst="rect">
            <a:avLst/>
          </a:prstGeom>
          <a:noFill/>
          <a:ln>
            <a:noFill/>
          </a:ln>
        </p:spPr>
        <p:txBody>
          <a:bodyPr anchorCtr="0" anchor="t" bIns="0" lIns="0" spcFirstLastPara="1" rIns="0" wrap="square" tIns="0">
            <a:spAutoFit/>
          </a:bodyPr>
          <a:lstStyle/>
          <a:p>
            <a:pPr indent="0" lvl="0" marL="38100" rtl="0" algn="l">
              <a:lnSpc>
                <a:spcPct val="110000"/>
              </a:lnSpc>
              <a:spcBef>
                <a:spcPts val="0"/>
              </a:spcBef>
              <a:spcAft>
                <a:spcPts val="0"/>
              </a:spcAft>
              <a:buNone/>
            </a:pPr>
            <a:fld id="{00000000-1234-1234-1234-123412341234}" type="slidenum">
              <a:rPr lang="en-US" sz="1050">
                <a:solidFill>
                  <a:srgbClr val="FFFFFF"/>
                </a:solidFill>
              </a:rPr>
              <a:t>‹#›</a:t>
            </a:fld>
            <a:endParaRPr sz="105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8" name="Shape 548"/>
        <p:cNvGrpSpPr/>
        <p:nvPr/>
      </p:nvGrpSpPr>
      <p:grpSpPr>
        <a:xfrm>
          <a:off x="0" y="0"/>
          <a:ext cx="0" cy="0"/>
          <a:chOff x="0" y="0"/>
          <a:chExt cx="0" cy="0"/>
        </a:xfrm>
      </p:grpSpPr>
      <p:sp>
        <p:nvSpPr>
          <p:cNvPr id="549" name="Google Shape;549;p4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50" name="Google Shape;550;p4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Confusion Matrix</a:t>
            </a:r>
            <a:endParaRPr sz="4000">
              <a:solidFill>
                <a:srgbClr val="0B49CB"/>
              </a:solidFill>
              <a:latin typeface="IBM Plex Mono SemiBold"/>
              <a:ea typeface="IBM Plex Mono SemiBold"/>
              <a:cs typeface="IBM Plex Mono SemiBold"/>
              <a:sym typeface="IBM Plex Mono SemiBold"/>
            </a:endParaRPr>
          </a:p>
        </p:txBody>
      </p:sp>
      <p:sp>
        <p:nvSpPr>
          <p:cNvPr id="551" name="Google Shape;551;p45"/>
          <p:cNvSpPr txBox="1"/>
          <p:nvPr/>
        </p:nvSpPr>
        <p:spPr>
          <a:xfrm>
            <a:off x="1049223" y="5054879"/>
            <a:ext cx="8708400" cy="1764600"/>
          </a:xfrm>
          <a:prstGeom prst="rect">
            <a:avLst/>
          </a:prstGeom>
          <a:noFill/>
          <a:ln>
            <a:noFill/>
          </a:ln>
        </p:spPr>
        <p:txBody>
          <a:bodyPr anchorCtr="0" anchor="t" bIns="0" lIns="0" spcFirstLastPara="1" rIns="0" wrap="square" tIns="12700">
            <a:spAutoFit/>
          </a:bodyPr>
          <a:lstStyle/>
          <a:p>
            <a:pPr indent="0" lvl="0" marL="12700" marR="158750" rtl="0" algn="l">
              <a:lnSpc>
                <a:spcPct val="112500"/>
              </a:lnSpc>
              <a:spcBef>
                <a:spcPts val="0"/>
              </a:spcBef>
              <a:spcAft>
                <a:spcPts val="0"/>
              </a:spcAft>
              <a:buNone/>
            </a:pPr>
            <a:r>
              <a:rPr lang="en-US" sz="1600">
                <a:solidFill>
                  <a:schemeClr val="dk1"/>
                </a:solidFill>
                <a:latin typeface="Arial"/>
                <a:ea typeface="Arial"/>
                <a:cs typeface="Arial"/>
                <a:sym typeface="Arial"/>
              </a:rPr>
              <a:t>Since all models performed the same for the test set, the confusion matrix is the same across all models.  The models predicted 12 successful landings when the true label was successful landing.</a:t>
            </a:r>
            <a:endParaRPr sz="1600">
              <a:solidFill>
                <a:schemeClr val="dk1"/>
              </a:solidFill>
              <a:latin typeface="Arial"/>
              <a:ea typeface="Arial"/>
              <a:cs typeface="Arial"/>
              <a:sym typeface="Arial"/>
            </a:endParaRPr>
          </a:p>
          <a:p>
            <a:pPr indent="0" lvl="0" marL="12700" marR="0" rtl="0" algn="l">
              <a:lnSpc>
                <a:spcPct val="100000"/>
              </a:lnSpc>
              <a:spcBef>
                <a:spcPts val="405"/>
              </a:spcBef>
              <a:spcAft>
                <a:spcPts val="0"/>
              </a:spcAft>
              <a:buNone/>
            </a:pPr>
            <a:r>
              <a:rPr lang="en-US" sz="1600">
                <a:solidFill>
                  <a:schemeClr val="dk1"/>
                </a:solidFill>
                <a:latin typeface="Arial"/>
                <a:ea typeface="Arial"/>
                <a:cs typeface="Arial"/>
                <a:sym typeface="Arial"/>
              </a:rPr>
              <a:t>The models predicted 3 unsuccessful landings when the true label was unsuccessful landing.</a:t>
            </a:r>
            <a:endParaRPr sz="1600">
              <a:solidFill>
                <a:schemeClr val="dk1"/>
              </a:solidFill>
              <a:latin typeface="Arial"/>
              <a:ea typeface="Arial"/>
              <a:cs typeface="Arial"/>
              <a:sym typeface="Arial"/>
            </a:endParaRPr>
          </a:p>
          <a:p>
            <a:pPr indent="0" lvl="0" marL="12700" marR="5080" rtl="0" algn="l">
              <a:lnSpc>
                <a:spcPct val="145625"/>
              </a:lnSpc>
              <a:spcBef>
                <a:spcPts val="135"/>
              </a:spcBef>
              <a:spcAft>
                <a:spcPts val="0"/>
              </a:spcAft>
              <a:buNone/>
            </a:pPr>
            <a:r>
              <a:rPr lang="en-US" sz="1600">
                <a:solidFill>
                  <a:schemeClr val="dk1"/>
                </a:solidFill>
                <a:latin typeface="Arial"/>
                <a:ea typeface="Arial"/>
                <a:cs typeface="Arial"/>
                <a:sym typeface="Arial"/>
              </a:rPr>
              <a:t>The models predicted 3 successful landings when the true label was unsuccessful landings (false positives).  Our models over predict successful landings.</a:t>
            </a:r>
            <a:endParaRPr sz="1600">
              <a:solidFill>
                <a:schemeClr val="dk1"/>
              </a:solidFill>
              <a:latin typeface="Arial"/>
              <a:ea typeface="Arial"/>
              <a:cs typeface="Arial"/>
              <a:sym typeface="Arial"/>
            </a:endParaRPr>
          </a:p>
        </p:txBody>
      </p:sp>
      <p:sp>
        <p:nvSpPr>
          <p:cNvPr id="552" name="Google Shape;552;p45"/>
          <p:cNvSpPr/>
          <p:nvPr/>
        </p:nvSpPr>
        <p:spPr>
          <a:xfrm>
            <a:off x="3075432" y="1219200"/>
            <a:ext cx="4541400" cy="34533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45"/>
          <p:cNvSpPr txBox="1"/>
          <p:nvPr/>
        </p:nvSpPr>
        <p:spPr>
          <a:xfrm>
            <a:off x="8382381" y="2363851"/>
            <a:ext cx="2162100" cy="1121100"/>
          </a:xfrm>
          <a:prstGeom prst="rect">
            <a:avLst/>
          </a:prstGeom>
          <a:noFill/>
          <a:ln>
            <a:noFill/>
          </a:ln>
        </p:spPr>
        <p:txBody>
          <a:bodyPr anchorCtr="0" anchor="t" bIns="0" lIns="0" spcFirstLastPara="1" rIns="0" wrap="square" tIns="12700">
            <a:spAutoFit/>
          </a:bodyPr>
          <a:lstStyle/>
          <a:p>
            <a:pPr indent="0" lvl="0" marL="12700" marR="5080" rtl="0" algn="just">
              <a:lnSpc>
                <a:spcPct val="100000"/>
              </a:lnSpc>
              <a:spcBef>
                <a:spcPts val="0"/>
              </a:spcBef>
              <a:spcAft>
                <a:spcPts val="0"/>
              </a:spcAft>
              <a:buNone/>
            </a:pPr>
            <a:r>
              <a:rPr lang="en-US" sz="1800">
                <a:solidFill>
                  <a:srgbClr val="000000"/>
                </a:solidFill>
                <a:latin typeface="Arial"/>
                <a:ea typeface="Arial"/>
                <a:cs typeface="Arial"/>
                <a:sym typeface="Arial"/>
              </a:rPr>
              <a:t>Correct predictions are  on a diagonal from top  left to bottom right.</a:t>
            </a:r>
            <a:endParaRPr sz="1800">
              <a:solidFill>
                <a:srgbClr val="000000"/>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7" name="Shape 557"/>
        <p:cNvGrpSpPr/>
        <p:nvPr/>
      </p:nvGrpSpPr>
      <p:grpSpPr>
        <a:xfrm>
          <a:off x="0" y="0"/>
          <a:ext cx="0" cy="0"/>
          <a:chOff x="0" y="0"/>
          <a:chExt cx="0" cy="0"/>
        </a:xfrm>
      </p:grpSpPr>
      <p:sp>
        <p:nvSpPr>
          <p:cNvPr id="558" name="Google Shape;558;p4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59" name="Google Shape;559;p4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Conclusions</a:t>
            </a:r>
            <a:endParaRPr sz="4000">
              <a:solidFill>
                <a:srgbClr val="0B49CB"/>
              </a:solidFill>
              <a:latin typeface="IBM Plex Mono SemiBold"/>
              <a:ea typeface="IBM Plex Mono SemiBold"/>
              <a:cs typeface="IBM Plex Mono SemiBold"/>
              <a:sym typeface="IBM Plex Mono SemiBold"/>
            </a:endParaRPr>
          </a:p>
        </p:txBody>
      </p:sp>
      <p:sp>
        <p:nvSpPr>
          <p:cNvPr id="560" name="Google Shape;560;p46"/>
          <p:cNvSpPr txBox="1"/>
          <p:nvPr/>
        </p:nvSpPr>
        <p:spPr>
          <a:xfrm>
            <a:off x="961775" y="1746725"/>
            <a:ext cx="10179300" cy="4585500"/>
          </a:xfrm>
          <a:prstGeom prst="rect">
            <a:avLst/>
          </a:prstGeom>
          <a:noFill/>
          <a:ln>
            <a:noFill/>
          </a:ln>
        </p:spPr>
        <p:txBody>
          <a:bodyPr anchorCtr="0" anchor="t" bIns="0" lIns="0" spcFirstLastPara="1" rIns="0" wrap="square" tIns="62225">
            <a:spAutoFit/>
          </a:bodyPr>
          <a:lstStyle/>
          <a:p>
            <a:pPr indent="-183515" lvl="0" marL="195580" marR="0" rtl="0" algn="l">
              <a:lnSpc>
                <a:spcPct val="100000"/>
              </a:lnSpc>
              <a:spcBef>
                <a:spcPts val="0"/>
              </a:spcBef>
              <a:spcAft>
                <a:spcPts val="0"/>
              </a:spcAft>
              <a:buClr>
                <a:schemeClr val="dk1"/>
              </a:buClr>
              <a:buSzPts val="2000"/>
              <a:buFont typeface="Arial"/>
              <a:buChar char="◦"/>
            </a:pPr>
            <a:r>
              <a:rPr lang="en-US" sz="2000">
                <a:solidFill>
                  <a:schemeClr val="dk1"/>
                </a:solidFill>
                <a:latin typeface="Arial"/>
                <a:ea typeface="Arial"/>
                <a:cs typeface="Arial"/>
                <a:sym typeface="Arial"/>
              </a:rPr>
              <a:t>Our task: to develop a machine learning model for Space Y who wants to bid against SpaceX</a:t>
            </a:r>
            <a:endParaRPr sz="2000">
              <a:solidFill>
                <a:schemeClr val="dk1"/>
              </a:solidFill>
              <a:latin typeface="Arial"/>
              <a:ea typeface="Arial"/>
              <a:cs typeface="Arial"/>
              <a:sym typeface="Arial"/>
            </a:endParaRPr>
          </a:p>
          <a:p>
            <a:pPr indent="-183515" lvl="0" marL="195580" marR="0" rtl="0" algn="l">
              <a:lnSpc>
                <a:spcPct val="100000"/>
              </a:lnSpc>
              <a:spcBef>
                <a:spcPts val="395"/>
              </a:spcBef>
              <a:spcAft>
                <a:spcPts val="0"/>
              </a:spcAft>
              <a:buClr>
                <a:schemeClr val="dk1"/>
              </a:buClr>
              <a:buSzPts val="2000"/>
              <a:buFont typeface="Arial"/>
              <a:buChar char="◦"/>
            </a:pPr>
            <a:r>
              <a:rPr lang="en-US" sz="2000">
                <a:solidFill>
                  <a:schemeClr val="dk1"/>
                </a:solidFill>
                <a:latin typeface="Arial"/>
                <a:ea typeface="Arial"/>
                <a:cs typeface="Arial"/>
                <a:sym typeface="Arial"/>
              </a:rPr>
              <a:t>The goal of model is to predict when Stage 1 will successfully land to save ~$100 million USD</a:t>
            </a:r>
            <a:endParaRPr sz="2000">
              <a:solidFill>
                <a:schemeClr val="dk1"/>
              </a:solidFill>
              <a:latin typeface="Arial"/>
              <a:ea typeface="Arial"/>
              <a:cs typeface="Arial"/>
              <a:sym typeface="Arial"/>
            </a:endParaRPr>
          </a:p>
          <a:p>
            <a:pPr indent="-183515" lvl="0" marL="195580" marR="0" rtl="0" algn="l">
              <a:lnSpc>
                <a:spcPct val="100000"/>
              </a:lnSpc>
              <a:spcBef>
                <a:spcPts val="409"/>
              </a:spcBef>
              <a:spcAft>
                <a:spcPts val="0"/>
              </a:spcAft>
              <a:buClr>
                <a:schemeClr val="dk1"/>
              </a:buClr>
              <a:buSzPts val="2000"/>
              <a:buFont typeface="Arial"/>
              <a:buChar char="◦"/>
            </a:pPr>
            <a:r>
              <a:rPr lang="en-US" sz="2000">
                <a:solidFill>
                  <a:schemeClr val="dk1"/>
                </a:solidFill>
                <a:latin typeface="Arial"/>
                <a:ea typeface="Arial"/>
                <a:cs typeface="Arial"/>
                <a:sym typeface="Arial"/>
              </a:rPr>
              <a:t>Used data from a public SpaceX API and web scraping SpaceX Wikipedia page</a:t>
            </a:r>
            <a:endParaRPr sz="2000">
              <a:solidFill>
                <a:schemeClr val="dk1"/>
              </a:solidFill>
              <a:latin typeface="Arial"/>
              <a:ea typeface="Arial"/>
              <a:cs typeface="Arial"/>
              <a:sym typeface="Arial"/>
            </a:endParaRPr>
          </a:p>
          <a:p>
            <a:pPr indent="-183515" lvl="0" marL="195580" marR="0" rtl="0" algn="l">
              <a:lnSpc>
                <a:spcPct val="100000"/>
              </a:lnSpc>
              <a:spcBef>
                <a:spcPts val="400"/>
              </a:spcBef>
              <a:spcAft>
                <a:spcPts val="0"/>
              </a:spcAft>
              <a:buClr>
                <a:schemeClr val="dk1"/>
              </a:buClr>
              <a:buSzPts val="2000"/>
              <a:buFont typeface="Arial"/>
              <a:buChar char="◦"/>
            </a:pPr>
            <a:r>
              <a:rPr lang="en-US" sz="2000">
                <a:solidFill>
                  <a:schemeClr val="dk1"/>
                </a:solidFill>
                <a:latin typeface="Arial"/>
                <a:ea typeface="Arial"/>
                <a:cs typeface="Arial"/>
                <a:sym typeface="Arial"/>
              </a:rPr>
              <a:t>Created data labels and stored data into a DB2 SQL database</a:t>
            </a:r>
            <a:endParaRPr sz="2000">
              <a:solidFill>
                <a:schemeClr val="dk1"/>
              </a:solidFill>
              <a:latin typeface="Arial"/>
              <a:ea typeface="Arial"/>
              <a:cs typeface="Arial"/>
              <a:sym typeface="Arial"/>
            </a:endParaRPr>
          </a:p>
          <a:p>
            <a:pPr indent="-183515" lvl="0" marL="195580" marR="0" rtl="0" algn="l">
              <a:lnSpc>
                <a:spcPct val="100000"/>
              </a:lnSpc>
              <a:spcBef>
                <a:spcPts val="395"/>
              </a:spcBef>
              <a:spcAft>
                <a:spcPts val="0"/>
              </a:spcAft>
              <a:buClr>
                <a:schemeClr val="dk1"/>
              </a:buClr>
              <a:buSzPts val="2000"/>
              <a:buFont typeface="Arial"/>
              <a:buChar char="◦"/>
            </a:pPr>
            <a:r>
              <a:rPr lang="en-US" sz="2000">
                <a:solidFill>
                  <a:schemeClr val="dk1"/>
                </a:solidFill>
                <a:latin typeface="Arial"/>
                <a:ea typeface="Arial"/>
                <a:cs typeface="Arial"/>
                <a:sym typeface="Arial"/>
              </a:rPr>
              <a:t>Created a dashboard for visualization</a:t>
            </a:r>
            <a:endParaRPr sz="2000">
              <a:solidFill>
                <a:schemeClr val="dk1"/>
              </a:solidFill>
              <a:latin typeface="Arial"/>
              <a:ea typeface="Arial"/>
              <a:cs typeface="Arial"/>
              <a:sym typeface="Arial"/>
            </a:endParaRPr>
          </a:p>
          <a:p>
            <a:pPr indent="-183515" lvl="0" marL="195580" marR="0" rtl="0" algn="l">
              <a:lnSpc>
                <a:spcPct val="100000"/>
              </a:lnSpc>
              <a:spcBef>
                <a:spcPts val="405"/>
              </a:spcBef>
              <a:spcAft>
                <a:spcPts val="0"/>
              </a:spcAft>
              <a:buClr>
                <a:schemeClr val="dk1"/>
              </a:buClr>
              <a:buSzPts val="2000"/>
              <a:buFont typeface="Arial"/>
              <a:buChar char="◦"/>
            </a:pPr>
            <a:r>
              <a:rPr lang="en-US" sz="2000">
                <a:solidFill>
                  <a:schemeClr val="dk1"/>
                </a:solidFill>
                <a:latin typeface="Arial"/>
                <a:ea typeface="Arial"/>
                <a:cs typeface="Arial"/>
                <a:sym typeface="Arial"/>
              </a:rPr>
              <a:t>We created a machine learning model with an accuracy of 83%</a:t>
            </a:r>
            <a:endParaRPr sz="2000">
              <a:solidFill>
                <a:schemeClr val="dk1"/>
              </a:solidFill>
              <a:latin typeface="Arial"/>
              <a:ea typeface="Arial"/>
              <a:cs typeface="Arial"/>
              <a:sym typeface="Arial"/>
            </a:endParaRPr>
          </a:p>
          <a:p>
            <a:pPr indent="-183515" lvl="0" marL="195580" marR="276860" rtl="0" algn="l">
              <a:lnSpc>
                <a:spcPct val="108000"/>
              </a:lnSpc>
              <a:spcBef>
                <a:spcPts val="635"/>
              </a:spcBef>
              <a:spcAft>
                <a:spcPts val="0"/>
              </a:spcAft>
              <a:buClr>
                <a:schemeClr val="dk1"/>
              </a:buClr>
              <a:buSzPts val="2000"/>
              <a:buFont typeface="Arial"/>
              <a:buChar char="◦"/>
            </a:pPr>
            <a:r>
              <a:rPr lang="en-US" sz="2000">
                <a:solidFill>
                  <a:schemeClr val="dk1"/>
                </a:solidFill>
                <a:latin typeface="Arial"/>
                <a:ea typeface="Arial"/>
                <a:cs typeface="Arial"/>
                <a:sym typeface="Arial"/>
              </a:rPr>
              <a:t>Allon Mask of SpaceY can use this model to predict with relatively high accuracy whether a  launch will have a successful Stage 1 landing before launch to determine whether the launch  should be made or not</a:t>
            </a:r>
            <a:endParaRPr sz="2000">
              <a:solidFill>
                <a:schemeClr val="dk1"/>
              </a:solidFill>
              <a:latin typeface="Arial"/>
              <a:ea typeface="Arial"/>
              <a:cs typeface="Arial"/>
              <a:sym typeface="Arial"/>
            </a:endParaRPr>
          </a:p>
          <a:p>
            <a:pPr indent="-183515" lvl="0" marL="195580" marR="5080" rtl="0" algn="l">
              <a:lnSpc>
                <a:spcPct val="110000"/>
              </a:lnSpc>
              <a:spcBef>
                <a:spcPts val="605"/>
              </a:spcBef>
              <a:spcAft>
                <a:spcPts val="0"/>
              </a:spcAft>
              <a:buClr>
                <a:schemeClr val="dk1"/>
              </a:buClr>
              <a:buSzPts val="2000"/>
              <a:buFont typeface="Arial"/>
              <a:buChar char="◦"/>
            </a:pPr>
            <a:r>
              <a:rPr lang="en-US" sz="2000">
                <a:solidFill>
                  <a:schemeClr val="dk1"/>
                </a:solidFill>
                <a:latin typeface="Arial"/>
                <a:ea typeface="Arial"/>
                <a:cs typeface="Arial"/>
                <a:sym typeface="Arial"/>
              </a:rPr>
              <a:t>If possible more data should be collected to better determine the best machine learning model  and improve accuracy</a:t>
            </a:r>
            <a:endParaRPr sz="2000">
              <a:solidFill>
                <a:schemeClr val="dk1"/>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65" name="Shape 565"/>
        <p:cNvGrpSpPr/>
        <p:nvPr/>
      </p:nvGrpSpPr>
      <p:grpSpPr>
        <a:xfrm>
          <a:off x="0" y="0"/>
          <a:ext cx="0" cy="0"/>
          <a:chOff x="0" y="0"/>
          <a:chExt cx="0" cy="0"/>
        </a:xfrm>
      </p:grpSpPr>
      <p:sp>
        <p:nvSpPr>
          <p:cNvPr id="566" name="Google Shape;566;p4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67" name="Google Shape;567;p47"/>
          <p:cNvSpPr txBox="1"/>
          <p:nvPr>
            <p:ph idx="1" type="body"/>
          </p:nvPr>
        </p:nvSpPr>
        <p:spPr>
          <a:xfrm>
            <a:off x="770011" y="1859522"/>
            <a:ext cx="10515600" cy="4351200"/>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rPr>
              <a:t>https://github.com/k-harjo/Data-Science-Capstone-Project.git</a:t>
            </a:r>
            <a:endParaRPr/>
          </a:p>
        </p:txBody>
      </p:sp>
      <p:sp>
        <p:nvSpPr>
          <p:cNvPr id="568" name="Google Shape;568;p4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Appendix</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2" name="Shape 572"/>
        <p:cNvGrpSpPr/>
        <p:nvPr/>
      </p:nvGrpSpPr>
      <p:grpSpPr>
        <a:xfrm>
          <a:off x="0" y="0"/>
          <a:ext cx="0" cy="0"/>
          <a:chOff x="0" y="0"/>
          <a:chExt cx="0" cy="0"/>
        </a:xfrm>
      </p:grpSpPr>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5"/>
          <p:cNvSpPr txBox="1"/>
          <p:nvPr>
            <p:ph idx="12" type="sldNum"/>
          </p:nvPr>
        </p:nvSpPr>
        <p:spPr>
          <a:xfrm>
            <a:off x="94488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15" name="Google Shape;115;p5"/>
          <p:cNvSpPr txBox="1"/>
          <p:nvPr/>
        </p:nvSpPr>
        <p:spPr>
          <a:xfrm>
            <a:off x="765313" y="2812774"/>
            <a:ext cx="1058303" cy="369332"/>
          </a:xfrm>
          <a:prstGeom prst="rect">
            <a:avLst/>
          </a:prstGeom>
          <a:solidFill>
            <a:srgbClr val="0948C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Section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p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2" name="Google Shape;122;p6"/>
          <p:cNvSpPr txBox="1"/>
          <p:nvPr/>
        </p:nvSpPr>
        <p:spPr>
          <a:xfrm>
            <a:off x="770011" y="1580808"/>
            <a:ext cx="10104817" cy="5211877"/>
          </a:xfrm>
          <a:prstGeom prst="rect">
            <a:avLst/>
          </a:prstGeom>
          <a:noFill/>
          <a:ln>
            <a:noFill/>
          </a:ln>
        </p:spPr>
        <p:txBody>
          <a:bodyPr anchorCtr="0" anchor="t" bIns="45700" lIns="91425" spcFirstLastPara="1" rIns="91425" wrap="square" tIns="45700">
            <a:normAutofit/>
          </a:bodyPr>
          <a:lstStyle/>
          <a:p>
            <a:pPr indent="-229234" lvl="0" marL="241300" marR="0" rtl="0" algn="l">
              <a:lnSpc>
                <a:spcPct val="100000"/>
              </a:lnSpc>
              <a:spcBef>
                <a:spcPts val="0"/>
              </a:spcBef>
              <a:spcAft>
                <a:spcPts val="0"/>
              </a:spcAft>
              <a:buClr>
                <a:schemeClr val="dk1"/>
              </a:buClr>
              <a:buSzPts val="2400"/>
              <a:buFont typeface="Arial"/>
              <a:buChar char="•"/>
            </a:pPr>
            <a:r>
              <a:rPr lang="en-US" sz="2400">
                <a:solidFill>
                  <a:schemeClr val="dk1"/>
                </a:solidFill>
                <a:latin typeface="Arial"/>
                <a:ea typeface="Arial"/>
                <a:cs typeface="Arial"/>
                <a:sym typeface="Arial"/>
              </a:rPr>
              <a:t>Data collection methodology:</a:t>
            </a:r>
            <a:endParaRPr sz="2400">
              <a:solidFill>
                <a:schemeClr val="dk1"/>
              </a:solidFill>
              <a:latin typeface="Arial"/>
              <a:ea typeface="Arial"/>
              <a:cs typeface="Arial"/>
              <a:sym typeface="Arial"/>
            </a:endParaRPr>
          </a:p>
          <a:p>
            <a:pPr indent="-229234" lvl="1" marL="698500" marR="0" rtl="0" algn="l">
              <a:lnSpc>
                <a:spcPct val="100000"/>
              </a:lnSpc>
              <a:spcBef>
                <a:spcPts val="315"/>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Combined data from SpaceX public API and SpaceX Wikipedia page</a:t>
            </a:r>
            <a:endParaRPr b="0" i="0" sz="2400" u="none" cap="none" strike="noStrike">
              <a:solidFill>
                <a:schemeClr val="dk1"/>
              </a:solidFill>
              <a:latin typeface="Arial"/>
              <a:ea typeface="Arial"/>
              <a:cs typeface="Arial"/>
              <a:sym typeface="Arial"/>
            </a:endParaRPr>
          </a:p>
          <a:p>
            <a:pPr indent="-229234" lvl="0" marL="241300" marR="0" rtl="0" algn="l">
              <a:lnSpc>
                <a:spcPct val="100000"/>
              </a:lnSpc>
              <a:spcBef>
                <a:spcPts val="1485"/>
              </a:spcBef>
              <a:spcAft>
                <a:spcPts val="0"/>
              </a:spcAft>
              <a:buClr>
                <a:schemeClr val="dk1"/>
              </a:buClr>
              <a:buSzPts val="2400"/>
              <a:buFont typeface="Arial"/>
              <a:buChar char="•"/>
            </a:pPr>
            <a:r>
              <a:rPr lang="en-US" sz="2400">
                <a:solidFill>
                  <a:schemeClr val="dk1"/>
                </a:solidFill>
                <a:latin typeface="Arial"/>
                <a:ea typeface="Arial"/>
                <a:cs typeface="Arial"/>
                <a:sym typeface="Arial"/>
              </a:rPr>
              <a:t>Perform data wrangling</a:t>
            </a:r>
            <a:endParaRPr sz="2400">
              <a:solidFill>
                <a:schemeClr val="dk1"/>
              </a:solidFill>
              <a:latin typeface="Arial"/>
              <a:ea typeface="Arial"/>
              <a:cs typeface="Arial"/>
              <a:sym typeface="Arial"/>
            </a:endParaRPr>
          </a:p>
          <a:p>
            <a:pPr indent="-229234" lvl="1" marL="698500" marR="0" rtl="0" algn="l">
              <a:lnSpc>
                <a:spcPct val="100000"/>
              </a:lnSpc>
              <a:spcBef>
                <a:spcPts val="315"/>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Classifying true landings as successful and unsuccessful otherwise</a:t>
            </a:r>
            <a:endParaRPr b="0" i="0" sz="2400" u="none" cap="none" strike="noStrike">
              <a:solidFill>
                <a:schemeClr val="dk1"/>
              </a:solidFill>
              <a:latin typeface="Arial"/>
              <a:ea typeface="Arial"/>
              <a:cs typeface="Arial"/>
              <a:sym typeface="Arial"/>
            </a:endParaRPr>
          </a:p>
          <a:p>
            <a:pPr indent="-229234" lvl="0" marL="241300" marR="0" rtl="0" algn="l">
              <a:lnSpc>
                <a:spcPct val="100000"/>
              </a:lnSpc>
              <a:spcBef>
                <a:spcPts val="680"/>
              </a:spcBef>
              <a:spcAft>
                <a:spcPts val="0"/>
              </a:spcAft>
              <a:buClr>
                <a:schemeClr val="dk1"/>
              </a:buClr>
              <a:buSzPts val="2400"/>
              <a:buFont typeface="Arial"/>
              <a:buChar char="•"/>
            </a:pPr>
            <a:r>
              <a:rPr lang="en-US" sz="2400">
                <a:solidFill>
                  <a:schemeClr val="dk1"/>
                </a:solidFill>
                <a:latin typeface="Arial"/>
                <a:ea typeface="Arial"/>
                <a:cs typeface="Arial"/>
                <a:sym typeface="Arial"/>
              </a:rPr>
              <a:t>Perform exploratory data analysis (EDA) using visualization and SQL</a:t>
            </a:r>
            <a:endParaRPr sz="2400">
              <a:solidFill>
                <a:schemeClr val="dk1"/>
              </a:solidFill>
              <a:latin typeface="Arial"/>
              <a:ea typeface="Arial"/>
              <a:cs typeface="Arial"/>
              <a:sym typeface="Arial"/>
            </a:endParaRPr>
          </a:p>
          <a:p>
            <a:pPr indent="-229234" lvl="0" marL="241300" marR="0" rtl="0" algn="l">
              <a:lnSpc>
                <a:spcPct val="100000"/>
              </a:lnSpc>
              <a:spcBef>
                <a:spcPts val="5"/>
              </a:spcBef>
              <a:spcAft>
                <a:spcPts val="0"/>
              </a:spcAft>
              <a:buClr>
                <a:schemeClr val="dk1"/>
              </a:buClr>
              <a:buSzPts val="2400"/>
              <a:buFont typeface="Arial"/>
              <a:buChar char="•"/>
            </a:pPr>
            <a:r>
              <a:rPr lang="en-US" sz="2400">
                <a:solidFill>
                  <a:schemeClr val="dk1"/>
                </a:solidFill>
                <a:latin typeface="Arial"/>
                <a:ea typeface="Arial"/>
                <a:cs typeface="Arial"/>
                <a:sym typeface="Arial"/>
              </a:rPr>
              <a:t>Perform interactive visual analytics using Folium and Plotly Dash</a:t>
            </a:r>
            <a:endParaRPr sz="2400">
              <a:solidFill>
                <a:schemeClr val="dk1"/>
              </a:solidFill>
              <a:latin typeface="Arial"/>
              <a:ea typeface="Arial"/>
              <a:cs typeface="Arial"/>
              <a:sym typeface="Arial"/>
            </a:endParaRPr>
          </a:p>
          <a:p>
            <a:pPr indent="-229234" lvl="0" marL="241300" marR="0" rtl="0" algn="l">
              <a:lnSpc>
                <a:spcPct val="100000"/>
              </a:lnSpc>
              <a:spcBef>
                <a:spcPts val="1440"/>
              </a:spcBef>
              <a:spcAft>
                <a:spcPts val="0"/>
              </a:spcAft>
              <a:buClr>
                <a:schemeClr val="dk1"/>
              </a:buClr>
              <a:buSzPts val="2400"/>
              <a:buFont typeface="Arial"/>
              <a:buChar char="•"/>
            </a:pPr>
            <a:r>
              <a:rPr lang="en-US" sz="2400">
                <a:solidFill>
                  <a:schemeClr val="dk1"/>
                </a:solidFill>
                <a:latin typeface="Arial"/>
                <a:ea typeface="Arial"/>
                <a:cs typeface="Arial"/>
                <a:sym typeface="Arial"/>
              </a:rPr>
              <a:t>Perform predictive analysis using classification models</a:t>
            </a:r>
            <a:endParaRPr sz="2400">
              <a:solidFill>
                <a:schemeClr val="dk1"/>
              </a:solidFill>
              <a:latin typeface="Arial"/>
              <a:ea typeface="Arial"/>
              <a:cs typeface="Arial"/>
              <a:sym typeface="Arial"/>
            </a:endParaRPr>
          </a:p>
          <a:p>
            <a:pPr indent="-229234" lvl="1" marL="698500" marR="0" rtl="0" algn="l">
              <a:lnSpc>
                <a:spcPct val="100000"/>
              </a:lnSpc>
              <a:spcBef>
                <a:spcPts val="325"/>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Tuned models using GridSearchCV</a:t>
            </a:r>
            <a:endParaRPr b="0" i="0" sz="2400" u="none" cap="none" strike="noStrike">
              <a:solidFill>
                <a:schemeClr val="dk1"/>
              </a:solidFill>
              <a:latin typeface="Arial"/>
              <a:ea typeface="Arial"/>
              <a:cs typeface="Arial"/>
              <a:sym typeface="Arial"/>
            </a:endParaRPr>
          </a:p>
          <a:p>
            <a:pPr indent="-76200" lvl="0" marL="228600" marR="0" rtl="0" algn="l">
              <a:lnSpc>
                <a:spcPct val="100000"/>
              </a:lnSpc>
              <a:spcBef>
                <a:spcPts val="1400"/>
              </a:spcBef>
              <a:spcAft>
                <a:spcPts val="0"/>
              </a:spcAft>
              <a:buClr>
                <a:srgbClr val="0070C0"/>
              </a:buClr>
              <a:buSzPts val="2400"/>
              <a:buFont typeface="Arial"/>
              <a:buNone/>
            </a:pPr>
            <a:r>
              <a:t/>
            </a:r>
            <a:endParaRPr sz="2400">
              <a:solidFill>
                <a:schemeClr val="dk1"/>
              </a:solidFill>
              <a:latin typeface="Arial"/>
              <a:ea typeface="Arial"/>
              <a:cs typeface="Arial"/>
              <a:sym typeface="Arial"/>
            </a:endParaRPr>
          </a:p>
          <a:p>
            <a:pPr indent="-76200" lvl="0" marL="228600" marR="0" rtl="0" algn="l">
              <a:lnSpc>
                <a:spcPct val="100000"/>
              </a:lnSpc>
              <a:spcBef>
                <a:spcPts val="1400"/>
              </a:spcBef>
              <a:spcAft>
                <a:spcPts val="0"/>
              </a:spcAft>
              <a:buClr>
                <a:srgbClr val="0070C0"/>
              </a:buClr>
              <a:buSzPts val="2400"/>
              <a:buFont typeface="Arial"/>
              <a:buNone/>
            </a:pPr>
            <a:r>
              <a:t/>
            </a:r>
            <a:endParaRPr sz="2400">
              <a:solidFill>
                <a:schemeClr val="dk1"/>
              </a:solidFill>
              <a:latin typeface="Arial"/>
              <a:ea typeface="Arial"/>
              <a:cs typeface="Arial"/>
              <a:sym typeface="Arial"/>
            </a:endParaRPr>
          </a:p>
          <a:p>
            <a:pPr indent="-76200" lvl="0" marL="228600" marR="0" rtl="0" algn="l">
              <a:lnSpc>
                <a:spcPct val="100000"/>
              </a:lnSpc>
              <a:spcBef>
                <a:spcPts val="1400"/>
              </a:spcBef>
              <a:spcAft>
                <a:spcPts val="0"/>
              </a:spcAft>
              <a:buClr>
                <a:srgbClr val="0070C0"/>
              </a:buClr>
              <a:buSzPts val="2400"/>
              <a:buFont typeface="Arial"/>
              <a:buNone/>
            </a:pPr>
            <a:r>
              <a:t/>
            </a:r>
            <a:endParaRPr sz="2400">
              <a:solidFill>
                <a:schemeClr val="dk1"/>
              </a:solidFill>
              <a:latin typeface="Arial"/>
              <a:ea typeface="Arial"/>
              <a:cs typeface="Arial"/>
              <a:sym typeface="Arial"/>
            </a:endParaRPr>
          </a:p>
          <a:p>
            <a:pPr indent="-76200" lvl="0" marL="228600" marR="0" rtl="0" algn="l">
              <a:lnSpc>
                <a:spcPct val="100000"/>
              </a:lnSpc>
              <a:spcBef>
                <a:spcPts val="1400"/>
              </a:spcBef>
              <a:spcAft>
                <a:spcPts val="0"/>
              </a:spcAft>
              <a:buClr>
                <a:srgbClr val="0070C0"/>
              </a:buClr>
              <a:buSzPts val="2400"/>
              <a:buFont typeface="Arial"/>
              <a:buNone/>
            </a:pPr>
            <a:r>
              <a:t/>
            </a:r>
            <a:endParaRPr sz="2400">
              <a:solidFill>
                <a:schemeClr val="dk1"/>
              </a:solidFill>
              <a:latin typeface="Arial"/>
              <a:ea typeface="Arial"/>
              <a:cs typeface="Arial"/>
              <a:sym typeface="Arial"/>
            </a:endParaRPr>
          </a:p>
        </p:txBody>
      </p:sp>
      <p:sp>
        <p:nvSpPr>
          <p:cNvPr id="123" name="Google Shape;123;p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Methodology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9" name="Google Shape;129;p7"/>
          <p:cNvSpPr txBox="1"/>
          <p:nvPr>
            <p:ph idx="1" type="body"/>
          </p:nvPr>
        </p:nvSpPr>
        <p:spPr>
          <a:xfrm>
            <a:off x="770011" y="1825625"/>
            <a:ext cx="10515600" cy="4351338"/>
          </a:xfrm>
          <a:prstGeom prst="rect">
            <a:avLst/>
          </a:prstGeom>
          <a:noFill/>
          <a:ln>
            <a:noFill/>
          </a:ln>
        </p:spPr>
        <p:txBody>
          <a:bodyPr anchorCtr="0" anchor="t" bIns="45700" lIns="91425" spcFirstLastPara="1" rIns="91425" wrap="square" tIns="45700">
            <a:noAutofit/>
          </a:bodyPr>
          <a:lstStyle/>
          <a:p>
            <a:pPr indent="-12700" lvl="0" marL="12700" marR="42545" rtl="0" algn="l">
              <a:lnSpc>
                <a:spcPct val="92083"/>
              </a:lnSpc>
              <a:spcBef>
                <a:spcPts val="0"/>
              </a:spcBef>
              <a:spcAft>
                <a:spcPts val="0"/>
              </a:spcAft>
              <a:buClr>
                <a:srgbClr val="404040"/>
              </a:buClr>
              <a:buSzPts val="2400"/>
              <a:buFont typeface="Arial"/>
              <a:buChar char="•"/>
            </a:pPr>
            <a:r>
              <a:rPr b="0" i="0" lang="en-US" sz="2400" u="none" cap="none" strike="noStrike">
                <a:solidFill>
                  <a:srgbClr val="404040"/>
                </a:solidFill>
                <a:latin typeface="Arial"/>
                <a:ea typeface="Arial"/>
                <a:cs typeface="Arial"/>
                <a:sym typeface="Arial"/>
              </a:rPr>
              <a:t>Data collection process involved a combination of API requests from Space X public API and web  scraping data from a table in Space X’s Wikipedia entry.</a:t>
            </a:r>
            <a:endParaRPr b="0" i="0" sz="2400" u="none" cap="none" strike="noStrike">
              <a:solidFill>
                <a:schemeClr val="dk1"/>
              </a:solidFill>
              <a:latin typeface="Arial"/>
              <a:ea typeface="Arial"/>
              <a:cs typeface="Arial"/>
              <a:sym typeface="Arial"/>
            </a:endParaRPr>
          </a:p>
          <a:p>
            <a:pPr indent="-12700" lvl="0" marL="12700" marR="356235" rtl="0" algn="l">
              <a:lnSpc>
                <a:spcPct val="95833"/>
              </a:lnSpc>
              <a:spcBef>
                <a:spcPts val="1115"/>
              </a:spcBef>
              <a:spcAft>
                <a:spcPts val="0"/>
              </a:spcAft>
              <a:buClr>
                <a:srgbClr val="404040"/>
              </a:buClr>
              <a:buSzPts val="2400"/>
              <a:buFont typeface="Arial"/>
              <a:buChar char="•"/>
            </a:pPr>
            <a:r>
              <a:rPr b="0" i="0" lang="en-US" sz="2400" u="none" cap="none" strike="noStrike">
                <a:solidFill>
                  <a:srgbClr val="404040"/>
                </a:solidFill>
                <a:latin typeface="Arial"/>
                <a:ea typeface="Arial"/>
                <a:cs typeface="Arial"/>
                <a:sym typeface="Arial"/>
              </a:rPr>
              <a:t>The next slide will show the flowchart of data collection from API and the one after will show  the flowchart of data collection from webscraping.</a:t>
            </a:r>
            <a:endParaRPr b="0" i="0" sz="2400" u="none" cap="none" strike="noStrike">
              <a:solidFill>
                <a:schemeClr val="dk1"/>
              </a:solidFill>
              <a:latin typeface="Arial"/>
              <a:ea typeface="Arial"/>
              <a:cs typeface="Arial"/>
              <a:sym typeface="Arial"/>
            </a:endParaRPr>
          </a:p>
          <a:p>
            <a:pPr indent="-12700" lvl="0" marL="12700" marR="0" rtl="0" algn="l">
              <a:lnSpc>
                <a:spcPct val="100000"/>
              </a:lnSpc>
              <a:spcBef>
                <a:spcPts val="1145"/>
              </a:spcBef>
              <a:spcAft>
                <a:spcPts val="0"/>
              </a:spcAft>
              <a:buClr>
                <a:srgbClr val="404040"/>
              </a:buClr>
              <a:buSzPts val="2400"/>
              <a:buFont typeface="Arial"/>
              <a:buChar char="•"/>
            </a:pPr>
            <a:r>
              <a:rPr b="0" i="0" lang="en-US" sz="2400" u="sng" cap="none" strike="noStrike">
                <a:solidFill>
                  <a:srgbClr val="404040"/>
                </a:solidFill>
                <a:latin typeface="Arial"/>
                <a:ea typeface="Arial"/>
                <a:cs typeface="Arial"/>
                <a:sym typeface="Arial"/>
              </a:rPr>
              <a:t>Space X API Data Columns:</a:t>
            </a:r>
            <a:endParaRPr b="0" i="0" sz="2400" u="none" cap="none" strike="noStrike">
              <a:solidFill>
                <a:schemeClr val="dk1"/>
              </a:solidFill>
              <a:latin typeface="Arial"/>
              <a:ea typeface="Arial"/>
              <a:cs typeface="Arial"/>
              <a:sym typeface="Arial"/>
            </a:endParaRPr>
          </a:p>
          <a:p>
            <a:pPr indent="-12700" lvl="0" marL="12700" marR="0" rtl="0" algn="l">
              <a:lnSpc>
                <a:spcPct val="95833"/>
              </a:lnSpc>
              <a:spcBef>
                <a:spcPts val="1200"/>
              </a:spcBef>
              <a:spcAft>
                <a:spcPts val="0"/>
              </a:spcAft>
              <a:buClr>
                <a:srgbClr val="404040"/>
              </a:buClr>
              <a:buSzPts val="2400"/>
              <a:buFont typeface="Arial"/>
              <a:buChar char="•"/>
            </a:pPr>
            <a:r>
              <a:rPr b="0" i="0" lang="en-US" sz="2400" u="none" cap="none" strike="noStrike">
                <a:solidFill>
                  <a:srgbClr val="404040"/>
                </a:solidFill>
                <a:latin typeface="Arial"/>
                <a:ea typeface="Arial"/>
                <a:cs typeface="Arial"/>
                <a:sym typeface="Arial"/>
              </a:rPr>
              <a:t>FlightNumber, Date, BoosterVersion, PayloadMass, Orbit, LaunchSite, Outcome, Flights, GridFins,</a:t>
            </a:r>
            <a:endParaRPr b="0" i="0" sz="2400" u="none" cap="none" strike="noStrike">
              <a:solidFill>
                <a:schemeClr val="dk1"/>
              </a:solidFill>
              <a:latin typeface="Arial"/>
              <a:ea typeface="Arial"/>
              <a:cs typeface="Arial"/>
              <a:sym typeface="Arial"/>
            </a:endParaRPr>
          </a:p>
          <a:p>
            <a:pPr indent="-12700" lvl="0" marL="12700" marR="0" rtl="0" algn="l">
              <a:lnSpc>
                <a:spcPct val="95833"/>
              </a:lnSpc>
              <a:spcBef>
                <a:spcPts val="1000"/>
              </a:spcBef>
              <a:spcAft>
                <a:spcPts val="0"/>
              </a:spcAft>
              <a:buClr>
                <a:srgbClr val="404040"/>
              </a:buClr>
              <a:buSzPts val="2400"/>
              <a:buFont typeface="Arial"/>
              <a:buChar char="•"/>
            </a:pPr>
            <a:r>
              <a:rPr b="0" i="0" lang="en-US" sz="2400" u="none" cap="none" strike="noStrike">
                <a:solidFill>
                  <a:srgbClr val="404040"/>
                </a:solidFill>
                <a:latin typeface="Arial"/>
                <a:ea typeface="Arial"/>
                <a:cs typeface="Arial"/>
                <a:sym typeface="Arial"/>
              </a:rPr>
              <a:t>Reused, Legs, LandingPad, Block, ReusedCount, Serial, Longitude, Latitude</a:t>
            </a:r>
            <a:endParaRPr b="0" i="0" sz="2400" u="none" cap="none" strike="noStrike">
              <a:solidFill>
                <a:schemeClr val="dk1"/>
              </a:solidFill>
              <a:latin typeface="Arial"/>
              <a:ea typeface="Arial"/>
              <a:cs typeface="Arial"/>
              <a:sym typeface="Arial"/>
            </a:endParaRPr>
          </a:p>
          <a:p>
            <a:pPr indent="-12700" lvl="0" marL="12700" marR="0" rtl="0" algn="l">
              <a:lnSpc>
                <a:spcPct val="100000"/>
              </a:lnSpc>
              <a:spcBef>
                <a:spcPts val="1105"/>
              </a:spcBef>
              <a:spcAft>
                <a:spcPts val="0"/>
              </a:spcAft>
              <a:buClr>
                <a:srgbClr val="404040"/>
              </a:buClr>
              <a:buSzPts val="2400"/>
              <a:buFont typeface="Arial"/>
              <a:buChar char="•"/>
            </a:pPr>
            <a:r>
              <a:rPr b="0" i="0" lang="en-US" sz="2400" u="sng" cap="none" strike="noStrike">
                <a:solidFill>
                  <a:srgbClr val="404040"/>
                </a:solidFill>
                <a:latin typeface="Arial"/>
                <a:ea typeface="Arial"/>
                <a:cs typeface="Arial"/>
                <a:sym typeface="Arial"/>
              </a:rPr>
              <a:t>Wikipedia Webscrape Data Columns:</a:t>
            </a:r>
            <a:endParaRPr b="0" i="0" sz="2400" u="none" cap="none" strike="noStrike">
              <a:solidFill>
                <a:schemeClr val="dk1"/>
              </a:solidFill>
              <a:latin typeface="Arial"/>
              <a:ea typeface="Arial"/>
              <a:cs typeface="Arial"/>
              <a:sym typeface="Arial"/>
            </a:endParaRPr>
          </a:p>
          <a:p>
            <a:pPr indent="-12700" lvl="0" marL="12700" marR="837564" rtl="0" algn="l">
              <a:lnSpc>
                <a:spcPct val="91666"/>
              </a:lnSpc>
              <a:spcBef>
                <a:spcPts val="1440"/>
              </a:spcBef>
              <a:spcAft>
                <a:spcPts val="0"/>
              </a:spcAft>
              <a:buClr>
                <a:srgbClr val="404040"/>
              </a:buClr>
              <a:buSzPts val="2400"/>
              <a:buFont typeface="Arial"/>
              <a:buChar char="•"/>
            </a:pPr>
            <a:r>
              <a:rPr b="0" i="0" lang="en-US" sz="2400" u="none" cap="none" strike="noStrike">
                <a:solidFill>
                  <a:srgbClr val="404040"/>
                </a:solidFill>
                <a:latin typeface="Arial"/>
                <a:ea typeface="Arial"/>
                <a:cs typeface="Arial"/>
                <a:sym typeface="Arial"/>
              </a:rPr>
              <a:t>Flight No., Launch site, Payload, PayloadMass, Orbit, Customer, Launch outcome, Version  Booster, Booster landing, Date, Time</a:t>
            </a:r>
            <a:endParaRPr b="0" i="0" sz="2400" u="none" cap="none" strike="noStrike">
              <a:solidFill>
                <a:schemeClr val="dk1"/>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130" name="Google Shape;130;p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sp>
        <p:nvSpPr>
          <p:cNvPr id="135" name="Google Shape;135;p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6" name="Google Shape;136;p8"/>
          <p:cNvSpPr txBox="1"/>
          <p:nvPr>
            <p:ph idx="1" type="body"/>
          </p:nvPr>
        </p:nvSpPr>
        <p:spPr>
          <a:xfrm>
            <a:off x="820738" y="1800225"/>
            <a:ext cx="4640263" cy="4225925"/>
          </a:xfrm>
          <a:prstGeom prst="rect">
            <a:avLst/>
          </a:prstGeom>
          <a:noFill/>
          <a:ln>
            <a:noFill/>
          </a:ln>
        </p:spPr>
        <p:txBody>
          <a:bodyPr anchorCtr="0" anchor="t" bIns="45700" lIns="91425" spcFirstLastPara="1" rIns="91425" wrap="square" tIns="45700">
            <a:normAutofit lnSpcReduction="20000"/>
          </a:bodyPr>
          <a:lstStyle/>
          <a:p>
            <a:pPr indent="-228600" lvl="0" marL="228600" marR="0" rtl="0" algn="l">
              <a:lnSpc>
                <a:spcPct val="100000"/>
              </a:lnSpc>
              <a:spcBef>
                <a:spcPts val="0"/>
              </a:spcBef>
              <a:spcAft>
                <a:spcPts val="0"/>
              </a:spcAft>
              <a:buClr>
                <a:srgbClr val="292929"/>
              </a:buClr>
              <a:buSzPts val="2200"/>
              <a:buFont typeface="Arial"/>
              <a:buChar char="•"/>
            </a:pPr>
            <a:r>
              <a:rPr b="0" i="0" lang="en-US" sz="2200" u="none" cap="none" strike="noStrike">
                <a:solidFill>
                  <a:srgbClr val="292929"/>
                </a:solidFill>
                <a:latin typeface="Arial"/>
                <a:ea typeface="Arial"/>
                <a:cs typeface="Arial"/>
                <a:sym typeface="Arial"/>
              </a:rPr>
              <a:t>Present your data collection with SpaceX REST calls using key phrases and flowcharts</a:t>
            </a:r>
            <a:endParaRPr/>
          </a:p>
          <a:p>
            <a:pPr indent="-88900" lvl="0" marL="228600" marR="0" rtl="0" algn="l">
              <a:lnSpc>
                <a:spcPct val="100000"/>
              </a:lnSpc>
              <a:spcBef>
                <a:spcPts val="1400"/>
              </a:spcBef>
              <a:spcAft>
                <a:spcPts val="0"/>
              </a:spcAft>
              <a:buClr>
                <a:schemeClr val="dk1"/>
              </a:buClr>
              <a:buSzPts val="2200"/>
              <a:buFont typeface="Arial"/>
              <a:buNone/>
            </a:pPr>
            <a:r>
              <a:t/>
            </a:r>
            <a:endParaRPr b="0" i="0" sz="2200" u="none" cap="none" strike="noStrike">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https://github.com/k-harjo/Data-Science-Capstone-Project/blob/7d5fad4b38021837d0b52d0f3c484ed27d920dc0/Data%20Science%20Capstone%20Project%20(1).ipynb</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37" name="Google Shape;137;p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SpaceX API</a:t>
            </a:r>
            <a:endParaRPr/>
          </a:p>
        </p:txBody>
      </p:sp>
      <p:sp>
        <p:nvSpPr>
          <p:cNvPr id="138" name="Google Shape;138;p8"/>
          <p:cNvSpPr/>
          <p:nvPr/>
        </p:nvSpPr>
        <p:spPr>
          <a:xfrm>
            <a:off x="5741418" y="1931924"/>
            <a:ext cx="237744" cy="1389888"/>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39" name="Google Shape;139;p8"/>
          <p:cNvGrpSpPr/>
          <p:nvPr/>
        </p:nvGrpSpPr>
        <p:grpSpPr>
          <a:xfrm>
            <a:off x="5461001" y="1656081"/>
            <a:ext cx="1851660" cy="1607820"/>
            <a:chOff x="4782311" y="1478280"/>
            <a:chExt cx="1851660" cy="1607820"/>
          </a:xfrm>
        </p:grpSpPr>
        <p:sp>
          <p:nvSpPr>
            <p:cNvPr id="140" name="Google Shape;140;p8"/>
            <p:cNvSpPr/>
            <p:nvPr/>
          </p:nvSpPr>
          <p:spPr>
            <a:xfrm>
              <a:off x="5084063" y="1766316"/>
              <a:ext cx="158496" cy="1319784"/>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 name="Google Shape;141;p8"/>
            <p:cNvSpPr/>
            <p:nvPr/>
          </p:nvSpPr>
          <p:spPr>
            <a:xfrm>
              <a:off x="4782311" y="1478280"/>
              <a:ext cx="1851660" cy="1143000"/>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 name="Google Shape;142;p8"/>
            <p:cNvSpPr/>
            <p:nvPr/>
          </p:nvSpPr>
          <p:spPr>
            <a:xfrm>
              <a:off x="4888991" y="1719072"/>
              <a:ext cx="1677923" cy="696467"/>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 name="Google Shape;143;p8"/>
            <p:cNvSpPr/>
            <p:nvPr/>
          </p:nvSpPr>
          <p:spPr>
            <a:xfrm>
              <a:off x="4803647" y="1499616"/>
              <a:ext cx="1772411" cy="1063752"/>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44" name="Google Shape;144;p8"/>
          <p:cNvSpPr txBox="1"/>
          <p:nvPr/>
        </p:nvSpPr>
        <p:spPr>
          <a:xfrm>
            <a:off x="5694555" y="1943862"/>
            <a:ext cx="1327150" cy="462915"/>
          </a:xfrm>
          <a:prstGeom prst="rect">
            <a:avLst/>
          </a:prstGeom>
          <a:noFill/>
          <a:ln>
            <a:noFill/>
          </a:ln>
        </p:spPr>
        <p:txBody>
          <a:bodyPr anchorCtr="0" anchor="t" bIns="0" lIns="0" spcFirstLastPara="1" rIns="0" wrap="square" tIns="36175">
            <a:spAutoFit/>
          </a:bodyPr>
          <a:lstStyle/>
          <a:p>
            <a:pPr indent="-466725" lvl="0" marL="479425" marR="5080" rtl="0" algn="l">
              <a:lnSpc>
                <a:spcPct val="109266"/>
              </a:lnSpc>
              <a:spcBef>
                <a:spcPts val="0"/>
              </a:spcBef>
              <a:spcAft>
                <a:spcPts val="0"/>
              </a:spcAft>
              <a:buNone/>
            </a:pPr>
            <a:r>
              <a:rPr lang="en-US" sz="1500">
                <a:solidFill>
                  <a:srgbClr val="FFFFFF"/>
                </a:solidFill>
                <a:latin typeface="Arial"/>
                <a:ea typeface="Arial"/>
                <a:cs typeface="Arial"/>
                <a:sym typeface="Arial"/>
              </a:rPr>
              <a:t>Request (Space X  APIs)</a:t>
            </a:r>
            <a:endParaRPr sz="1500">
              <a:solidFill>
                <a:schemeClr val="dk1"/>
              </a:solidFill>
              <a:latin typeface="Arial"/>
              <a:ea typeface="Arial"/>
              <a:cs typeface="Arial"/>
              <a:sym typeface="Arial"/>
            </a:endParaRPr>
          </a:p>
        </p:txBody>
      </p:sp>
      <p:grpSp>
        <p:nvGrpSpPr>
          <p:cNvPr id="145" name="Google Shape;145;p8"/>
          <p:cNvGrpSpPr/>
          <p:nvPr/>
        </p:nvGrpSpPr>
        <p:grpSpPr>
          <a:xfrm>
            <a:off x="5461001" y="2985008"/>
            <a:ext cx="1851660" cy="1665732"/>
            <a:chOff x="4782311" y="2807207"/>
            <a:chExt cx="1851660" cy="1665732"/>
          </a:xfrm>
        </p:grpSpPr>
        <p:sp>
          <p:nvSpPr>
            <p:cNvPr id="146" name="Google Shape;146;p8"/>
            <p:cNvSpPr/>
            <p:nvPr/>
          </p:nvSpPr>
          <p:spPr>
            <a:xfrm>
              <a:off x="5062727" y="3073907"/>
              <a:ext cx="237744" cy="1399032"/>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 name="Google Shape;147;p8"/>
            <p:cNvSpPr/>
            <p:nvPr/>
          </p:nvSpPr>
          <p:spPr>
            <a:xfrm>
              <a:off x="5084063" y="3095243"/>
              <a:ext cx="158496" cy="1319784"/>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 name="Google Shape;148;p8"/>
            <p:cNvSpPr/>
            <p:nvPr/>
          </p:nvSpPr>
          <p:spPr>
            <a:xfrm>
              <a:off x="4782311" y="2807207"/>
              <a:ext cx="1851660" cy="1143000"/>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9" name="Google Shape;149;p8"/>
            <p:cNvSpPr/>
            <p:nvPr/>
          </p:nvSpPr>
          <p:spPr>
            <a:xfrm>
              <a:off x="4888991" y="2839211"/>
              <a:ext cx="1677923" cy="1115568"/>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0" name="Google Shape;150;p8"/>
            <p:cNvSpPr/>
            <p:nvPr/>
          </p:nvSpPr>
          <p:spPr>
            <a:xfrm>
              <a:off x="4803647" y="2828543"/>
              <a:ext cx="1772411" cy="1063752"/>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51" name="Google Shape;151;p8"/>
          <p:cNvSpPr txBox="1"/>
          <p:nvPr/>
        </p:nvSpPr>
        <p:spPr>
          <a:xfrm>
            <a:off x="5694555" y="3064384"/>
            <a:ext cx="1332865" cy="882015"/>
          </a:xfrm>
          <a:prstGeom prst="rect">
            <a:avLst/>
          </a:prstGeom>
          <a:noFill/>
          <a:ln>
            <a:noFill/>
          </a:ln>
        </p:spPr>
        <p:txBody>
          <a:bodyPr anchorCtr="0" anchor="t" bIns="0" lIns="0" spcFirstLastPara="1" rIns="0" wrap="square" tIns="31750">
            <a:spAutoFit/>
          </a:bodyPr>
          <a:lstStyle/>
          <a:p>
            <a:pPr indent="4445" lvl="0" marL="12700" marR="5080" rtl="0" algn="ctr">
              <a:lnSpc>
                <a:spcPct val="91600"/>
              </a:lnSpc>
              <a:spcBef>
                <a:spcPts val="0"/>
              </a:spcBef>
              <a:spcAft>
                <a:spcPts val="0"/>
              </a:spcAft>
              <a:buNone/>
            </a:pPr>
            <a:r>
              <a:rPr lang="en-US" sz="1500">
                <a:solidFill>
                  <a:srgbClr val="FFFFFF"/>
                </a:solidFill>
                <a:latin typeface="Arial"/>
                <a:ea typeface="Arial"/>
                <a:cs typeface="Arial"/>
                <a:sym typeface="Arial"/>
              </a:rPr>
              <a:t>.JSON file +  Lists(Launch Site,  Booster Version,  Payload Data)</a:t>
            </a:r>
            <a:endParaRPr sz="1500">
              <a:solidFill>
                <a:schemeClr val="dk1"/>
              </a:solidFill>
              <a:latin typeface="Arial"/>
              <a:ea typeface="Arial"/>
              <a:cs typeface="Arial"/>
              <a:sym typeface="Arial"/>
            </a:endParaRPr>
          </a:p>
        </p:txBody>
      </p:sp>
      <p:grpSp>
        <p:nvGrpSpPr>
          <p:cNvPr id="152" name="Google Shape;152;p8"/>
          <p:cNvGrpSpPr/>
          <p:nvPr/>
        </p:nvGrpSpPr>
        <p:grpSpPr>
          <a:xfrm>
            <a:off x="5461001" y="4315460"/>
            <a:ext cx="2790443" cy="1141476"/>
            <a:chOff x="4782311" y="4137659"/>
            <a:chExt cx="2790443" cy="1141476"/>
          </a:xfrm>
        </p:grpSpPr>
        <p:sp>
          <p:nvSpPr>
            <p:cNvPr id="153" name="Google Shape;153;p8"/>
            <p:cNvSpPr/>
            <p:nvPr/>
          </p:nvSpPr>
          <p:spPr>
            <a:xfrm>
              <a:off x="5146547" y="4319015"/>
              <a:ext cx="2426207" cy="239268"/>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4" name="Google Shape;154;p8"/>
            <p:cNvSpPr/>
            <p:nvPr/>
          </p:nvSpPr>
          <p:spPr>
            <a:xfrm>
              <a:off x="5167883" y="4340351"/>
              <a:ext cx="2346960" cy="160019"/>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 name="Google Shape;155;p8"/>
            <p:cNvSpPr/>
            <p:nvPr/>
          </p:nvSpPr>
          <p:spPr>
            <a:xfrm>
              <a:off x="4782311" y="4137659"/>
              <a:ext cx="1851660" cy="114147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 name="Google Shape;156;p8"/>
            <p:cNvSpPr/>
            <p:nvPr/>
          </p:nvSpPr>
          <p:spPr>
            <a:xfrm>
              <a:off x="4850891" y="4273295"/>
              <a:ext cx="1755648" cy="90525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8"/>
            <p:cNvSpPr/>
            <p:nvPr/>
          </p:nvSpPr>
          <p:spPr>
            <a:xfrm>
              <a:off x="4803647" y="4158995"/>
              <a:ext cx="1772411" cy="1062227"/>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58" name="Google Shape;158;p8"/>
          <p:cNvSpPr txBox="1"/>
          <p:nvPr/>
        </p:nvSpPr>
        <p:spPr>
          <a:xfrm>
            <a:off x="5656455" y="4498721"/>
            <a:ext cx="1403985" cy="664845"/>
          </a:xfrm>
          <a:prstGeom prst="rect">
            <a:avLst/>
          </a:prstGeom>
          <a:noFill/>
          <a:ln>
            <a:noFill/>
          </a:ln>
        </p:spPr>
        <p:txBody>
          <a:bodyPr anchorCtr="0" anchor="t" bIns="0" lIns="0" spcFirstLastPara="1" rIns="0" wrap="square" tIns="35550">
            <a:spAutoFit/>
          </a:bodyPr>
          <a:lstStyle/>
          <a:p>
            <a:pPr indent="0" lvl="0" marL="12700" marR="5080" rtl="0" algn="ctr">
              <a:lnSpc>
                <a:spcPct val="89800"/>
              </a:lnSpc>
              <a:spcBef>
                <a:spcPts val="0"/>
              </a:spcBef>
              <a:spcAft>
                <a:spcPts val="0"/>
              </a:spcAft>
              <a:buNone/>
            </a:pPr>
            <a:r>
              <a:rPr lang="en-US" sz="1500">
                <a:solidFill>
                  <a:srgbClr val="FFFFFF"/>
                </a:solidFill>
                <a:latin typeface="Arial"/>
                <a:ea typeface="Arial"/>
                <a:cs typeface="Arial"/>
                <a:sym typeface="Arial"/>
              </a:rPr>
              <a:t>Json_normalize to  DataFrame data  from JSON</a:t>
            </a:r>
            <a:endParaRPr sz="1500">
              <a:solidFill>
                <a:schemeClr val="dk1"/>
              </a:solidFill>
              <a:latin typeface="Arial"/>
              <a:ea typeface="Arial"/>
              <a:cs typeface="Arial"/>
              <a:sym typeface="Arial"/>
            </a:endParaRPr>
          </a:p>
        </p:txBody>
      </p:sp>
      <p:grpSp>
        <p:nvGrpSpPr>
          <p:cNvPr id="159" name="Google Shape;159;p8"/>
          <p:cNvGrpSpPr/>
          <p:nvPr/>
        </p:nvGrpSpPr>
        <p:grpSpPr>
          <a:xfrm>
            <a:off x="7818630" y="3251708"/>
            <a:ext cx="1859280" cy="2205228"/>
            <a:chOff x="7139940" y="3073907"/>
            <a:chExt cx="1859280" cy="2205228"/>
          </a:xfrm>
        </p:grpSpPr>
        <p:sp>
          <p:nvSpPr>
            <p:cNvPr id="160" name="Google Shape;160;p8"/>
            <p:cNvSpPr/>
            <p:nvPr/>
          </p:nvSpPr>
          <p:spPr>
            <a:xfrm>
              <a:off x="7418832" y="3073907"/>
              <a:ext cx="239268" cy="1399032"/>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8"/>
            <p:cNvSpPr/>
            <p:nvPr/>
          </p:nvSpPr>
          <p:spPr>
            <a:xfrm>
              <a:off x="7440168" y="3095243"/>
              <a:ext cx="160020" cy="1319784"/>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 name="Google Shape;162;p8"/>
            <p:cNvSpPr/>
            <p:nvPr/>
          </p:nvSpPr>
          <p:spPr>
            <a:xfrm>
              <a:off x="7139940" y="4137659"/>
              <a:ext cx="1851659" cy="114147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 name="Google Shape;163;p8"/>
            <p:cNvSpPr/>
            <p:nvPr/>
          </p:nvSpPr>
          <p:spPr>
            <a:xfrm>
              <a:off x="7173468" y="4378451"/>
              <a:ext cx="1825752" cy="694944"/>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 name="Google Shape;164;p8"/>
            <p:cNvSpPr/>
            <p:nvPr/>
          </p:nvSpPr>
          <p:spPr>
            <a:xfrm>
              <a:off x="7161276" y="4158995"/>
              <a:ext cx="1772412" cy="1062227"/>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65" name="Google Shape;165;p8"/>
          <p:cNvSpPr txBox="1"/>
          <p:nvPr/>
        </p:nvSpPr>
        <p:spPr>
          <a:xfrm>
            <a:off x="7979411" y="4603243"/>
            <a:ext cx="1483995" cy="462915"/>
          </a:xfrm>
          <a:prstGeom prst="rect">
            <a:avLst/>
          </a:prstGeom>
          <a:noFill/>
          <a:ln>
            <a:noFill/>
          </a:ln>
        </p:spPr>
        <p:txBody>
          <a:bodyPr anchorCtr="0" anchor="t" bIns="0" lIns="0" spcFirstLastPara="1" rIns="0" wrap="square" tIns="36175">
            <a:spAutoFit/>
          </a:bodyPr>
          <a:lstStyle/>
          <a:p>
            <a:pPr indent="-563880" lvl="0" marL="575945" marR="5080" rtl="0" algn="l">
              <a:lnSpc>
                <a:spcPct val="109266"/>
              </a:lnSpc>
              <a:spcBef>
                <a:spcPts val="0"/>
              </a:spcBef>
              <a:spcAft>
                <a:spcPts val="0"/>
              </a:spcAft>
              <a:buNone/>
            </a:pPr>
            <a:r>
              <a:rPr lang="en-US" sz="1500">
                <a:solidFill>
                  <a:srgbClr val="FFFFFF"/>
                </a:solidFill>
                <a:latin typeface="Arial"/>
                <a:ea typeface="Arial"/>
                <a:cs typeface="Arial"/>
                <a:sym typeface="Arial"/>
              </a:rPr>
              <a:t>Dictionary relevant  data</a:t>
            </a:r>
            <a:endParaRPr sz="1500">
              <a:solidFill>
                <a:schemeClr val="dk1"/>
              </a:solidFill>
              <a:latin typeface="Arial"/>
              <a:ea typeface="Arial"/>
              <a:cs typeface="Arial"/>
              <a:sym typeface="Arial"/>
            </a:endParaRPr>
          </a:p>
        </p:txBody>
      </p:sp>
      <p:grpSp>
        <p:nvGrpSpPr>
          <p:cNvPr id="166" name="Google Shape;166;p8"/>
          <p:cNvGrpSpPr/>
          <p:nvPr/>
        </p:nvGrpSpPr>
        <p:grpSpPr>
          <a:xfrm>
            <a:off x="7818630" y="1922780"/>
            <a:ext cx="1868423" cy="2205228"/>
            <a:chOff x="7139940" y="1744979"/>
            <a:chExt cx="1868423" cy="2205228"/>
          </a:xfrm>
        </p:grpSpPr>
        <p:sp>
          <p:nvSpPr>
            <p:cNvPr id="167" name="Google Shape;167;p8"/>
            <p:cNvSpPr/>
            <p:nvPr/>
          </p:nvSpPr>
          <p:spPr>
            <a:xfrm>
              <a:off x="7418832" y="1744979"/>
              <a:ext cx="239268" cy="1399032"/>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 name="Google Shape;168;p8"/>
            <p:cNvSpPr/>
            <p:nvPr/>
          </p:nvSpPr>
          <p:spPr>
            <a:xfrm>
              <a:off x="7440168" y="1766315"/>
              <a:ext cx="160020" cy="1319784"/>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 name="Google Shape;169;p8"/>
            <p:cNvSpPr/>
            <p:nvPr/>
          </p:nvSpPr>
          <p:spPr>
            <a:xfrm>
              <a:off x="7139940" y="2807207"/>
              <a:ext cx="1851659" cy="1143000"/>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 name="Google Shape;170;p8"/>
            <p:cNvSpPr/>
            <p:nvPr/>
          </p:nvSpPr>
          <p:spPr>
            <a:xfrm>
              <a:off x="7164324" y="3047999"/>
              <a:ext cx="1844039" cy="696468"/>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1" name="Google Shape;171;p8"/>
            <p:cNvSpPr/>
            <p:nvPr/>
          </p:nvSpPr>
          <p:spPr>
            <a:xfrm>
              <a:off x="7161276" y="2828543"/>
              <a:ext cx="1772412" cy="1063752"/>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72" name="Google Shape;172;p8"/>
          <p:cNvSpPr txBox="1"/>
          <p:nvPr/>
        </p:nvSpPr>
        <p:spPr>
          <a:xfrm>
            <a:off x="7970268" y="3273806"/>
            <a:ext cx="1492885" cy="462915"/>
          </a:xfrm>
          <a:prstGeom prst="rect">
            <a:avLst/>
          </a:prstGeom>
          <a:noFill/>
          <a:ln>
            <a:noFill/>
          </a:ln>
        </p:spPr>
        <p:txBody>
          <a:bodyPr anchorCtr="0" anchor="t" bIns="0" lIns="0" spcFirstLastPara="1" rIns="0" wrap="square" tIns="36175">
            <a:spAutoFit/>
          </a:bodyPr>
          <a:lstStyle/>
          <a:p>
            <a:pPr indent="-320040" lvl="0" marL="332740" marR="5080" rtl="0" algn="l">
              <a:lnSpc>
                <a:spcPct val="109266"/>
              </a:lnSpc>
              <a:spcBef>
                <a:spcPts val="0"/>
              </a:spcBef>
              <a:spcAft>
                <a:spcPts val="0"/>
              </a:spcAft>
              <a:buNone/>
            </a:pPr>
            <a:r>
              <a:rPr lang="en-US" sz="1500">
                <a:solidFill>
                  <a:srgbClr val="FFFFFF"/>
                </a:solidFill>
                <a:latin typeface="Arial"/>
                <a:ea typeface="Arial"/>
                <a:cs typeface="Arial"/>
                <a:sym typeface="Arial"/>
              </a:rPr>
              <a:t>Cast dictionary to a  DataFrame</a:t>
            </a:r>
            <a:endParaRPr sz="1500">
              <a:solidFill>
                <a:schemeClr val="dk1"/>
              </a:solidFill>
              <a:latin typeface="Arial"/>
              <a:ea typeface="Arial"/>
              <a:cs typeface="Arial"/>
              <a:sym typeface="Arial"/>
            </a:endParaRPr>
          </a:p>
        </p:txBody>
      </p:sp>
      <p:grpSp>
        <p:nvGrpSpPr>
          <p:cNvPr id="173" name="Google Shape;173;p8"/>
          <p:cNvGrpSpPr/>
          <p:nvPr/>
        </p:nvGrpSpPr>
        <p:grpSpPr>
          <a:xfrm>
            <a:off x="7818630" y="1656081"/>
            <a:ext cx="2790443" cy="1143000"/>
            <a:chOff x="7139940" y="1478280"/>
            <a:chExt cx="2790443" cy="1143000"/>
          </a:xfrm>
        </p:grpSpPr>
        <p:sp>
          <p:nvSpPr>
            <p:cNvPr id="174" name="Google Shape;174;p8"/>
            <p:cNvSpPr/>
            <p:nvPr/>
          </p:nvSpPr>
          <p:spPr>
            <a:xfrm>
              <a:off x="7504176" y="1661160"/>
              <a:ext cx="2426207" cy="237744"/>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5" name="Google Shape;175;p8"/>
            <p:cNvSpPr/>
            <p:nvPr/>
          </p:nvSpPr>
          <p:spPr>
            <a:xfrm>
              <a:off x="7525512" y="1682496"/>
              <a:ext cx="2346959" cy="15849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6" name="Google Shape;176;p8"/>
            <p:cNvSpPr/>
            <p:nvPr/>
          </p:nvSpPr>
          <p:spPr>
            <a:xfrm>
              <a:off x="7139940" y="1478280"/>
              <a:ext cx="1851659" cy="1143000"/>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7" name="Google Shape;177;p8"/>
            <p:cNvSpPr/>
            <p:nvPr/>
          </p:nvSpPr>
          <p:spPr>
            <a:xfrm>
              <a:off x="7226808" y="1615440"/>
              <a:ext cx="1717548" cy="903731"/>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8" name="Google Shape;178;p8"/>
            <p:cNvSpPr/>
            <p:nvPr/>
          </p:nvSpPr>
          <p:spPr>
            <a:xfrm>
              <a:off x="7161276" y="1499616"/>
              <a:ext cx="1772412" cy="1063752"/>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79" name="Google Shape;179;p8"/>
          <p:cNvSpPr txBox="1"/>
          <p:nvPr/>
        </p:nvSpPr>
        <p:spPr>
          <a:xfrm>
            <a:off x="8032751" y="1838706"/>
            <a:ext cx="1373505" cy="673100"/>
          </a:xfrm>
          <a:prstGeom prst="rect">
            <a:avLst/>
          </a:prstGeom>
          <a:noFill/>
          <a:ln>
            <a:noFill/>
          </a:ln>
        </p:spPr>
        <p:txBody>
          <a:bodyPr anchorCtr="0" anchor="t" bIns="0" lIns="0" spcFirstLastPara="1" rIns="0" wrap="square" tIns="35550">
            <a:spAutoFit/>
          </a:bodyPr>
          <a:lstStyle/>
          <a:p>
            <a:pPr indent="0" lvl="0" marL="12700" marR="5080" rtl="0" algn="ctr">
              <a:lnSpc>
                <a:spcPct val="110000"/>
              </a:lnSpc>
              <a:spcBef>
                <a:spcPts val="0"/>
              </a:spcBef>
              <a:spcAft>
                <a:spcPts val="0"/>
              </a:spcAft>
              <a:buClr>
                <a:srgbClr val="FFFFFF"/>
              </a:buClr>
              <a:buSzPts val="1500"/>
              <a:buFont typeface="Arial"/>
              <a:buNone/>
            </a:pPr>
            <a:r>
              <a:rPr lang="en-US" sz="1500">
                <a:solidFill>
                  <a:srgbClr val="FFFFFF"/>
                </a:solidFill>
                <a:latin typeface="Arial"/>
                <a:ea typeface="Arial"/>
                <a:cs typeface="Arial"/>
                <a:sym typeface="Arial"/>
              </a:rPr>
              <a:t>Filter data to only  include Falcon 9  launches</a:t>
            </a:r>
            <a:endParaRPr sz="1500">
              <a:solidFill>
                <a:schemeClr val="dk1"/>
              </a:solidFill>
              <a:latin typeface="Arial"/>
              <a:ea typeface="Arial"/>
              <a:cs typeface="Arial"/>
              <a:sym typeface="Arial"/>
            </a:endParaRPr>
          </a:p>
        </p:txBody>
      </p:sp>
      <p:grpSp>
        <p:nvGrpSpPr>
          <p:cNvPr id="180" name="Google Shape;180;p8"/>
          <p:cNvGrpSpPr/>
          <p:nvPr/>
        </p:nvGrpSpPr>
        <p:grpSpPr>
          <a:xfrm>
            <a:off x="10222021" y="1657605"/>
            <a:ext cx="1851660" cy="1141476"/>
            <a:chOff x="4782311" y="4137659"/>
            <a:chExt cx="1851660" cy="1141476"/>
          </a:xfrm>
        </p:grpSpPr>
        <p:sp>
          <p:nvSpPr>
            <p:cNvPr id="181" name="Google Shape;181;p8"/>
            <p:cNvSpPr/>
            <p:nvPr/>
          </p:nvSpPr>
          <p:spPr>
            <a:xfrm>
              <a:off x="4782311" y="4137659"/>
              <a:ext cx="1851660" cy="114147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2" name="Google Shape;182;p8"/>
            <p:cNvSpPr/>
            <p:nvPr/>
          </p:nvSpPr>
          <p:spPr>
            <a:xfrm>
              <a:off x="4850891" y="4273295"/>
              <a:ext cx="1755648" cy="90525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3" name="Google Shape;183;p8"/>
            <p:cNvSpPr/>
            <p:nvPr/>
          </p:nvSpPr>
          <p:spPr>
            <a:xfrm>
              <a:off x="4803647" y="4158995"/>
              <a:ext cx="1772411" cy="1062227"/>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84" name="Google Shape;184;p8"/>
          <p:cNvSpPr txBox="1"/>
          <p:nvPr/>
        </p:nvSpPr>
        <p:spPr>
          <a:xfrm>
            <a:off x="10319006" y="1838706"/>
            <a:ext cx="1539240" cy="670560"/>
          </a:xfrm>
          <a:prstGeom prst="rect">
            <a:avLst/>
          </a:prstGeom>
          <a:noFill/>
          <a:ln>
            <a:noFill/>
          </a:ln>
        </p:spPr>
        <p:txBody>
          <a:bodyPr anchorCtr="0" anchor="t" bIns="0" lIns="0" spcFirstLastPara="1" rIns="0" wrap="square" tIns="33000">
            <a:spAutoFit/>
          </a:bodyPr>
          <a:lstStyle/>
          <a:p>
            <a:pPr indent="-1270" lvl="0" marL="12700" marR="5080" rtl="0" algn="ctr">
              <a:lnSpc>
                <a:spcPct val="91000"/>
              </a:lnSpc>
              <a:spcBef>
                <a:spcPts val="0"/>
              </a:spcBef>
              <a:spcAft>
                <a:spcPts val="0"/>
              </a:spcAft>
              <a:buNone/>
            </a:pPr>
            <a:r>
              <a:rPr lang="en-US" sz="1500">
                <a:solidFill>
                  <a:srgbClr val="FFFFFF"/>
                </a:solidFill>
                <a:latin typeface="Arial"/>
                <a:ea typeface="Arial"/>
                <a:cs typeface="Arial"/>
                <a:sym typeface="Arial"/>
              </a:rPr>
              <a:t>Imputate missing  PayloadMass values  with mean</a:t>
            </a:r>
            <a:endParaRPr sz="1500">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9" name="Shape 189"/>
        <p:cNvGrpSpPr/>
        <p:nvPr/>
      </p:nvGrpSpPr>
      <p:grpSpPr>
        <a:xfrm>
          <a:off x="0" y="0"/>
          <a:ext cx="0" cy="0"/>
          <a:chOff x="0" y="0"/>
          <a:chExt cx="0" cy="0"/>
        </a:xfrm>
      </p:grpSpPr>
      <p:sp>
        <p:nvSpPr>
          <p:cNvPr id="190" name="Google Shape;190;p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91" name="Google Shape;191;p9"/>
          <p:cNvSpPr txBox="1"/>
          <p:nvPr>
            <p:ph idx="1" type="body"/>
          </p:nvPr>
        </p:nvSpPr>
        <p:spPr>
          <a:xfrm>
            <a:off x="922411" y="1792288"/>
            <a:ext cx="3932238" cy="3811587"/>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Present your web scraping process using key phrases and flowcharts</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rPr>
              <a:t>https://github.com/k-harjo/Data-Science-Capstone-Project/blob/7d5fad4b38021837d0b52d0f3c484ed27d920dc0/Web%20Scraping%20Lab.ipynb</a:t>
            </a:r>
            <a:endParaRPr/>
          </a:p>
        </p:txBody>
      </p:sp>
      <p:sp>
        <p:nvSpPr>
          <p:cNvPr id="192" name="Google Shape;192;p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05493"/>
              </a:buClr>
              <a:buSzPct val="100000"/>
              <a:buFont typeface="IBM Plex Mono SemiBold"/>
              <a:buNone/>
            </a:pPr>
            <a:r>
              <a:t/>
            </a:r>
            <a:endParaRPr sz="4000">
              <a:solidFill>
                <a:srgbClr val="1C7DDB"/>
              </a:solidFill>
              <a:latin typeface="Arial"/>
              <a:ea typeface="Arial"/>
              <a:cs typeface="Arial"/>
              <a:sym typeface="Arial"/>
            </a:endParaRPr>
          </a:p>
        </p:txBody>
      </p:sp>
      <p:sp>
        <p:nvSpPr>
          <p:cNvPr id="193" name="Google Shape;193;p9"/>
          <p:cNvSpPr txBox="1"/>
          <p:nvPr/>
        </p:nvSpPr>
        <p:spPr>
          <a:xfrm>
            <a:off x="922411" y="6910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Scraping</a:t>
            </a:r>
            <a:endParaRPr sz="4000">
              <a:solidFill>
                <a:srgbClr val="0B49CB"/>
              </a:solidFill>
              <a:latin typeface="IBM Plex Mono SemiBold"/>
              <a:ea typeface="IBM Plex Mono SemiBold"/>
              <a:cs typeface="IBM Plex Mono SemiBold"/>
              <a:sym typeface="IBM Plex Mono SemiBold"/>
            </a:endParaRPr>
          </a:p>
        </p:txBody>
      </p:sp>
      <p:grpSp>
        <p:nvGrpSpPr>
          <p:cNvPr id="194" name="Google Shape;194;p9"/>
          <p:cNvGrpSpPr/>
          <p:nvPr/>
        </p:nvGrpSpPr>
        <p:grpSpPr>
          <a:xfrm>
            <a:off x="5831935" y="1336688"/>
            <a:ext cx="2580131" cy="2318005"/>
            <a:chOff x="5111496" y="713231"/>
            <a:chExt cx="2580131" cy="2318005"/>
          </a:xfrm>
        </p:grpSpPr>
        <p:sp>
          <p:nvSpPr>
            <p:cNvPr id="195" name="Google Shape;195;p9"/>
            <p:cNvSpPr/>
            <p:nvPr/>
          </p:nvSpPr>
          <p:spPr>
            <a:xfrm>
              <a:off x="5506212" y="1098804"/>
              <a:ext cx="304800" cy="1932432"/>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6" name="Google Shape;196;p9"/>
            <p:cNvSpPr/>
            <p:nvPr/>
          </p:nvSpPr>
          <p:spPr>
            <a:xfrm>
              <a:off x="5527548" y="1110995"/>
              <a:ext cx="225551" cy="1862327"/>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7" name="Google Shape;197;p9"/>
            <p:cNvSpPr/>
            <p:nvPr/>
          </p:nvSpPr>
          <p:spPr>
            <a:xfrm>
              <a:off x="5111496" y="713231"/>
              <a:ext cx="2580131" cy="1580388"/>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8" name="Google Shape;198;p9"/>
            <p:cNvSpPr/>
            <p:nvPr/>
          </p:nvSpPr>
          <p:spPr>
            <a:xfrm>
              <a:off x="5162066" y="1037843"/>
              <a:ext cx="2442972" cy="981455"/>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9" name="Google Shape;199;p9"/>
            <p:cNvSpPr/>
            <p:nvPr/>
          </p:nvSpPr>
          <p:spPr>
            <a:xfrm>
              <a:off x="5132832" y="734567"/>
              <a:ext cx="2500884" cy="1501139"/>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00" name="Google Shape;200;p9"/>
          <p:cNvSpPr txBox="1"/>
          <p:nvPr/>
        </p:nvSpPr>
        <p:spPr>
          <a:xfrm>
            <a:off x="6035008" y="1727594"/>
            <a:ext cx="2121535" cy="665480"/>
          </a:xfrm>
          <a:prstGeom prst="rect">
            <a:avLst/>
          </a:prstGeom>
          <a:solidFill>
            <a:schemeClr val="accent1"/>
          </a:solidFill>
          <a:ln>
            <a:noFill/>
          </a:ln>
        </p:spPr>
        <p:txBody>
          <a:bodyPr anchorCtr="0" anchor="t" bIns="0" lIns="0" spcFirstLastPara="1" rIns="0" wrap="square" tIns="12050">
            <a:spAutoFit/>
          </a:bodyPr>
          <a:lstStyle/>
          <a:p>
            <a:pPr indent="0" lvl="0" marL="0" marR="0" rtl="0" algn="ctr">
              <a:lnSpc>
                <a:spcPct val="114545"/>
              </a:lnSpc>
              <a:spcBef>
                <a:spcPts val="0"/>
              </a:spcBef>
              <a:spcAft>
                <a:spcPts val="0"/>
              </a:spcAft>
              <a:buNone/>
            </a:pPr>
            <a:r>
              <a:rPr lang="en-US" sz="2200">
                <a:solidFill>
                  <a:srgbClr val="FFFFFF"/>
                </a:solidFill>
                <a:latin typeface="Arial"/>
                <a:ea typeface="Arial"/>
                <a:cs typeface="Arial"/>
                <a:sym typeface="Arial"/>
              </a:rPr>
              <a:t>Request Wikipedia</a:t>
            </a:r>
            <a:endParaRPr sz="2200">
              <a:solidFill>
                <a:schemeClr val="dk1"/>
              </a:solidFill>
              <a:latin typeface="Arial"/>
              <a:ea typeface="Arial"/>
              <a:cs typeface="Arial"/>
              <a:sym typeface="Arial"/>
            </a:endParaRPr>
          </a:p>
          <a:p>
            <a:pPr indent="0" lvl="0" marL="13334" marR="0" rtl="0" algn="ctr">
              <a:lnSpc>
                <a:spcPct val="114545"/>
              </a:lnSpc>
              <a:spcBef>
                <a:spcPts val="0"/>
              </a:spcBef>
              <a:spcAft>
                <a:spcPts val="0"/>
              </a:spcAft>
              <a:buNone/>
            </a:pPr>
            <a:r>
              <a:rPr lang="en-US" sz="2200">
                <a:solidFill>
                  <a:srgbClr val="FFFFFF"/>
                </a:solidFill>
                <a:latin typeface="Arial"/>
                <a:ea typeface="Arial"/>
                <a:cs typeface="Arial"/>
                <a:sym typeface="Arial"/>
              </a:rPr>
              <a:t>html</a:t>
            </a:r>
            <a:endParaRPr sz="2200">
              <a:solidFill>
                <a:schemeClr val="dk1"/>
              </a:solidFill>
              <a:latin typeface="Arial"/>
              <a:ea typeface="Arial"/>
              <a:cs typeface="Arial"/>
              <a:sym typeface="Arial"/>
            </a:endParaRPr>
          </a:p>
        </p:txBody>
      </p:sp>
      <p:grpSp>
        <p:nvGrpSpPr>
          <p:cNvPr id="201" name="Google Shape;201;p9"/>
          <p:cNvGrpSpPr/>
          <p:nvPr/>
        </p:nvGrpSpPr>
        <p:grpSpPr>
          <a:xfrm>
            <a:off x="5831935" y="3212733"/>
            <a:ext cx="2580131" cy="2318004"/>
            <a:chOff x="5111496" y="2589276"/>
            <a:chExt cx="2580131" cy="2318004"/>
          </a:xfrm>
        </p:grpSpPr>
        <p:sp>
          <p:nvSpPr>
            <p:cNvPr id="202" name="Google Shape;202;p9"/>
            <p:cNvSpPr/>
            <p:nvPr/>
          </p:nvSpPr>
          <p:spPr>
            <a:xfrm>
              <a:off x="5506212" y="2965704"/>
              <a:ext cx="304800" cy="194157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3" name="Google Shape;203;p9"/>
            <p:cNvSpPr/>
            <p:nvPr/>
          </p:nvSpPr>
          <p:spPr>
            <a:xfrm>
              <a:off x="5527548" y="2987040"/>
              <a:ext cx="225551" cy="1862327"/>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4" name="Google Shape;204;p9"/>
            <p:cNvSpPr/>
            <p:nvPr/>
          </p:nvSpPr>
          <p:spPr>
            <a:xfrm>
              <a:off x="5111496" y="2589276"/>
              <a:ext cx="2580131" cy="1580388"/>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5" name="Google Shape;205;p9"/>
            <p:cNvSpPr/>
            <p:nvPr/>
          </p:nvSpPr>
          <p:spPr>
            <a:xfrm>
              <a:off x="5334000" y="2913888"/>
              <a:ext cx="2135124" cy="98145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6" name="Google Shape;206;p9"/>
            <p:cNvSpPr/>
            <p:nvPr/>
          </p:nvSpPr>
          <p:spPr>
            <a:xfrm>
              <a:off x="5132832" y="2610612"/>
              <a:ext cx="2500884" cy="1501139"/>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07" name="Google Shape;207;p9"/>
          <p:cNvSpPr txBox="1"/>
          <p:nvPr/>
        </p:nvSpPr>
        <p:spPr>
          <a:xfrm>
            <a:off x="6235033" y="3604146"/>
            <a:ext cx="1709420" cy="665480"/>
          </a:xfrm>
          <a:prstGeom prst="rect">
            <a:avLst/>
          </a:prstGeom>
          <a:solidFill>
            <a:schemeClr val="accent1"/>
          </a:solidFill>
          <a:ln>
            <a:noFill/>
          </a:ln>
        </p:spPr>
        <p:txBody>
          <a:bodyPr anchorCtr="0" anchor="t" bIns="0" lIns="0" spcFirstLastPara="1" rIns="0" wrap="square" tIns="12050">
            <a:spAutoFit/>
          </a:bodyPr>
          <a:lstStyle/>
          <a:p>
            <a:pPr indent="0" lvl="0" marL="73025" marR="0" rtl="0" algn="l">
              <a:lnSpc>
                <a:spcPct val="114545"/>
              </a:lnSpc>
              <a:spcBef>
                <a:spcPts val="0"/>
              </a:spcBef>
              <a:spcAft>
                <a:spcPts val="0"/>
              </a:spcAft>
              <a:buNone/>
            </a:pPr>
            <a:r>
              <a:rPr lang="en-US" sz="2200">
                <a:solidFill>
                  <a:srgbClr val="FFFFFF"/>
                </a:solidFill>
                <a:latin typeface="Arial"/>
                <a:ea typeface="Arial"/>
                <a:cs typeface="Arial"/>
                <a:sym typeface="Arial"/>
              </a:rPr>
              <a:t>BeautifulSoup</a:t>
            </a:r>
            <a:endParaRPr sz="2200">
              <a:solidFill>
                <a:schemeClr val="dk1"/>
              </a:solidFill>
              <a:latin typeface="Arial"/>
              <a:ea typeface="Arial"/>
              <a:cs typeface="Arial"/>
              <a:sym typeface="Arial"/>
            </a:endParaRPr>
          </a:p>
          <a:p>
            <a:pPr indent="0" lvl="0" marL="12700" marR="0" rtl="0" algn="l">
              <a:lnSpc>
                <a:spcPct val="114545"/>
              </a:lnSpc>
              <a:spcBef>
                <a:spcPts val="0"/>
              </a:spcBef>
              <a:spcAft>
                <a:spcPts val="0"/>
              </a:spcAft>
              <a:buNone/>
            </a:pPr>
            <a:r>
              <a:rPr lang="en-US" sz="2200">
                <a:solidFill>
                  <a:srgbClr val="FFFFFF"/>
                </a:solidFill>
                <a:latin typeface="Arial"/>
                <a:ea typeface="Arial"/>
                <a:cs typeface="Arial"/>
                <a:sym typeface="Arial"/>
              </a:rPr>
              <a:t>html5lib Parser</a:t>
            </a:r>
            <a:endParaRPr sz="2200">
              <a:solidFill>
                <a:schemeClr val="dk1"/>
              </a:solidFill>
              <a:latin typeface="Arial"/>
              <a:ea typeface="Arial"/>
              <a:cs typeface="Arial"/>
              <a:sym typeface="Arial"/>
            </a:endParaRPr>
          </a:p>
        </p:txBody>
      </p:sp>
      <p:grpSp>
        <p:nvGrpSpPr>
          <p:cNvPr id="208" name="Google Shape;208;p9"/>
          <p:cNvGrpSpPr/>
          <p:nvPr/>
        </p:nvGrpSpPr>
        <p:grpSpPr>
          <a:xfrm>
            <a:off x="5831935" y="5088777"/>
            <a:ext cx="3906011" cy="1580388"/>
            <a:chOff x="5111496" y="4465320"/>
            <a:chExt cx="3906011" cy="1580388"/>
          </a:xfrm>
        </p:grpSpPr>
        <p:sp>
          <p:nvSpPr>
            <p:cNvPr id="209" name="Google Shape;209;p9"/>
            <p:cNvSpPr/>
            <p:nvPr/>
          </p:nvSpPr>
          <p:spPr>
            <a:xfrm>
              <a:off x="5625084" y="4721352"/>
              <a:ext cx="3392423" cy="304800"/>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0" name="Google Shape;210;p9"/>
            <p:cNvSpPr/>
            <p:nvPr/>
          </p:nvSpPr>
          <p:spPr>
            <a:xfrm>
              <a:off x="5646420" y="4742688"/>
              <a:ext cx="3313176" cy="225551"/>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1" name="Google Shape;211;p9"/>
            <p:cNvSpPr/>
            <p:nvPr/>
          </p:nvSpPr>
          <p:spPr>
            <a:xfrm>
              <a:off x="5111496" y="4465320"/>
              <a:ext cx="2580131" cy="1580388"/>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2" name="Google Shape;212;p9"/>
            <p:cNvSpPr/>
            <p:nvPr/>
          </p:nvSpPr>
          <p:spPr>
            <a:xfrm>
              <a:off x="5289804" y="4789932"/>
              <a:ext cx="2287524" cy="98145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3" name="Google Shape;213;p9"/>
            <p:cNvSpPr/>
            <p:nvPr/>
          </p:nvSpPr>
          <p:spPr>
            <a:xfrm>
              <a:off x="5132832" y="4486656"/>
              <a:ext cx="2500884" cy="1501140"/>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14" name="Google Shape;214;p9"/>
          <p:cNvSpPr txBox="1"/>
          <p:nvPr/>
        </p:nvSpPr>
        <p:spPr>
          <a:xfrm>
            <a:off x="6190455" y="5477778"/>
            <a:ext cx="1802130" cy="668655"/>
          </a:xfrm>
          <a:prstGeom prst="rect">
            <a:avLst/>
          </a:prstGeom>
          <a:solidFill>
            <a:schemeClr val="accent1"/>
          </a:solidFill>
          <a:ln>
            <a:noFill/>
          </a:ln>
        </p:spPr>
        <p:txBody>
          <a:bodyPr anchorCtr="0" anchor="t" bIns="0" lIns="0" spcFirstLastPara="1" rIns="0" wrap="square" tIns="44450">
            <a:spAutoFit/>
          </a:bodyPr>
          <a:lstStyle/>
          <a:p>
            <a:pPr indent="-321944" lvl="0" marL="334010" marR="5080" rtl="0" algn="l">
              <a:lnSpc>
                <a:spcPct val="110454"/>
              </a:lnSpc>
              <a:spcBef>
                <a:spcPts val="0"/>
              </a:spcBef>
              <a:spcAft>
                <a:spcPts val="0"/>
              </a:spcAft>
              <a:buNone/>
            </a:pPr>
            <a:r>
              <a:rPr lang="en-US" sz="2200">
                <a:solidFill>
                  <a:srgbClr val="FFFFFF"/>
                </a:solidFill>
                <a:latin typeface="Arial"/>
                <a:ea typeface="Arial"/>
                <a:cs typeface="Arial"/>
                <a:sym typeface="Arial"/>
              </a:rPr>
              <a:t>Find launch info  html table</a:t>
            </a:r>
            <a:endParaRPr sz="2200">
              <a:solidFill>
                <a:schemeClr val="dk1"/>
              </a:solidFill>
              <a:latin typeface="Arial"/>
              <a:ea typeface="Arial"/>
              <a:cs typeface="Arial"/>
              <a:sym typeface="Arial"/>
            </a:endParaRPr>
          </a:p>
        </p:txBody>
      </p:sp>
      <p:grpSp>
        <p:nvGrpSpPr>
          <p:cNvPr id="215" name="Google Shape;215;p9"/>
          <p:cNvGrpSpPr/>
          <p:nvPr/>
        </p:nvGrpSpPr>
        <p:grpSpPr>
          <a:xfrm>
            <a:off x="9158827" y="3589161"/>
            <a:ext cx="2580131" cy="3080004"/>
            <a:chOff x="8438388" y="2965704"/>
            <a:chExt cx="2580131" cy="3080004"/>
          </a:xfrm>
        </p:grpSpPr>
        <p:sp>
          <p:nvSpPr>
            <p:cNvPr id="216" name="Google Shape;216;p9"/>
            <p:cNvSpPr/>
            <p:nvPr/>
          </p:nvSpPr>
          <p:spPr>
            <a:xfrm>
              <a:off x="8833104" y="2965704"/>
              <a:ext cx="304800" cy="194157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7" name="Google Shape;217;p9"/>
            <p:cNvSpPr/>
            <p:nvPr/>
          </p:nvSpPr>
          <p:spPr>
            <a:xfrm>
              <a:off x="8854440" y="2987040"/>
              <a:ext cx="225551" cy="1862327"/>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8" name="Google Shape;218;p9"/>
            <p:cNvSpPr/>
            <p:nvPr/>
          </p:nvSpPr>
          <p:spPr>
            <a:xfrm>
              <a:off x="8438388" y="4465320"/>
              <a:ext cx="2580131" cy="1580388"/>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9" name="Google Shape;219;p9"/>
            <p:cNvSpPr/>
            <p:nvPr/>
          </p:nvSpPr>
          <p:spPr>
            <a:xfrm>
              <a:off x="8546592" y="4943855"/>
              <a:ext cx="2363724" cy="673607"/>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0" name="Google Shape;220;p9"/>
            <p:cNvSpPr/>
            <p:nvPr/>
          </p:nvSpPr>
          <p:spPr>
            <a:xfrm>
              <a:off x="8459724" y="4486656"/>
              <a:ext cx="2500883" cy="1501140"/>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21" name="Google Shape;221;p9"/>
          <p:cNvSpPr txBox="1"/>
          <p:nvPr/>
        </p:nvSpPr>
        <p:spPr>
          <a:xfrm>
            <a:off x="9447879" y="5631447"/>
            <a:ext cx="1943735" cy="360680"/>
          </a:xfrm>
          <a:prstGeom prst="rect">
            <a:avLst/>
          </a:prstGeom>
          <a:solidFill>
            <a:schemeClr val="accent1"/>
          </a:solidFill>
          <a:ln>
            <a:noFill/>
          </a:ln>
        </p:spPr>
        <p:txBody>
          <a:bodyPr anchorCtr="0" anchor="t" bIns="0" lIns="0" spcFirstLastPara="1" rIns="0" wrap="square" tIns="12050">
            <a:spAutoFit/>
          </a:bodyPr>
          <a:lstStyle/>
          <a:p>
            <a:pPr indent="0" lvl="0" marL="12700" marR="0" rtl="0" algn="l">
              <a:lnSpc>
                <a:spcPct val="100000"/>
              </a:lnSpc>
              <a:spcBef>
                <a:spcPts val="0"/>
              </a:spcBef>
              <a:spcAft>
                <a:spcPts val="0"/>
              </a:spcAft>
              <a:buNone/>
            </a:pPr>
            <a:r>
              <a:rPr lang="en-US" sz="2200">
                <a:solidFill>
                  <a:srgbClr val="FFFFFF"/>
                </a:solidFill>
                <a:latin typeface="Arial"/>
                <a:ea typeface="Arial"/>
                <a:cs typeface="Arial"/>
                <a:sym typeface="Arial"/>
              </a:rPr>
              <a:t>Create dictionary</a:t>
            </a:r>
            <a:endParaRPr sz="2200">
              <a:solidFill>
                <a:schemeClr val="dk1"/>
              </a:solidFill>
              <a:latin typeface="Arial"/>
              <a:ea typeface="Arial"/>
              <a:cs typeface="Arial"/>
              <a:sym typeface="Arial"/>
            </a:endParaRPr>
          </a:p>
        </p:txBody>
      </p:sp>
      <p:grpSp>
        <p:nvGrpSpPr>
          <p:cNvPr id="222" name="Google Shape;222;p9"/>
          <p:cNvGrpSpPr/>
          <p:nvPr/>
        </p:nvGrpSpPr>
        <p:grpSpPr>
          <a:xfrm>
            <a:off x="9158827" y="1713117"/>
            <a:ext cx="2580131" cy="3080004"/>
            <a:chOff x="8438388" y="1089660"/>
            <a:chExt cx="2580131" cy="3080004"/>
          </a:xfrm>
        </p:grpSpPr>
        <p:sp>
          <p:nvSpPr>
            <p:cNvPr id="223" name="Google Shape;223;p9"/>
            <p:cNvSpPr/>
            <p:nvPr/>
          </p:nvSpPr>
          <p:spPr>
            <a:xfrm>
              <a:off x="8833104" y="1089660"/>
              <a:ext cx="304800" cy="194157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4" name="Google Shape;224;p9"/>
            <p:cNvSpPr/>
            <p:nvPr/>
          </p:nvSpPr>
          <p:spPr>
            <a:xfrm>
              <a:off x="8854440" y="1110996"/>
              <a:ext cx="225551" cy="1862327"/>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5" name="Google Shape;225;p9"/>
            <p:cNvSpPr/>
            <p:nvPr/>
          </p:nvSpPr>
          <p:spPr>
            <a:xfrm>
              <a:off x="8438388" y="2589276"/>
              <a:ext cx="2580131" cy="1580388"/>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6" name="Google Shape;226;p9"/>
            <p:cNvSpPr/>
            <p:nvPr/>
          </p:nvSpPr>
          <p:spPr>
            <a:xfrm>
              <a:off x="8659368" y="2606040"/>
              <a:ext cx="2203704" cy="1483316"/>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7" name="Google Shape;227;p9"/>
            <p:cNvSpPr/>
            <p:nvPr/>
          </p:nvSpPr>
          <p:spPr>
            <a:xfrm>
              <a:off x="8459724" y="2610612"/>
              <a:ext cx="2500883" cy="1501139"/>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28" name="Google Shape;228;p9"/>
          <p:cNvSpPr txBox="1"/>
          <p:nvPr/>
        </p:nvSpPr>
        <p:spPr>
          <a:xfrm>
            <a:off x="9560655" y="3294267"/>
            <a:ext cx="1708150" cy="1282065"/>
          </a:xfrm>
          <a:prstGeom prst="rect">
            <a:avLst/>
          </a:prstGeom>
          <a:solidFill>
            <a:schemeClr val="accent1"/>
          </a:solidFill>
          <a:ln>
            <a:noFill/>
          </a:ln>
        </p:spPr>
        <p:txBody>
          <a:bodyPr anchorCtr="0" anchor="t" bIns="0" lIns="0" spcFirstLastPara="1" rIns="0" wrap="square" tIns="40000">
            <a:spAutoFit/>
          </a:bodyPr>
          <a:lstStyle/>
          <a:p>
            <a:pPr indent="0" lvl="0" marL="12700" marR="5080" rtl="0" algn="ctr">
              <a:lnSpc>
                <a:spcPct val="91600"/>
              </a:lnSpc>
              <a:spcBef>
                <a:spcPts val="0"/>
              </a:spcBef>
              <a:spcAft>
                <a:spcPts val="0"/>
              </a:spcAft>
              <a:buNone/>
            </a:pPr>
            <a:r>
              <a:rPr lang="en-US" sz="2200">
                <a:solidFill>
                  <a:srgbClr val="FFFFFF"/>
                </a:solidFill>
                <a:latin typeface="Arial"/>
                <a:ea typeface="Arial"/>
                <a:cs typeface="Arial"/>
                <a:sym typeface="Arial"/>
              </a:rPr>
              <a:t>Iterate through  table cells to  extract data to  dictionary</a:t>
            </a:r>
            <a:endParaRPr sz="2200">
              <a:solidFill>
                <a:schemeClr val="dk1"/>
              </a:solidFill>
              <a:latin typeface="Arial"/>
              <a:ea typeface="Arial"/>
              <a:cs typeface="Arial"/>
              <a:sym typeface="Arial"/>
            </a:endParaRPr>
          </a:p>
        </p:txBody>
      </p:sp>
      <p:grpSp>
        <p:nvGrpSpPr>
          <p:cNvPr id="229" name="Google Shape;229;p9"/>
          <p:cNvGrpSpPr/>
          <p:nvPr/>
        </p:nvGrpSpPr>
        <p:grpSpPr>
          <a:xfrm>
            <a:off x="9158827" y="1336688"/>
            <a:ext cx="2580131" cy="1580388"/>
            <a:chOff x="8438388" y="713231"/>
            <a:chExt cx="2580131" cy="1580388"/>
          </a:xfrm>
        </p:grpSpPr>
        <p:sp>
          <p:nvSpPr>
            <p:cNvPr id="230" name="Google Shape;230;p9"/>
            <p:cNvSpPr/>
            <p:nvPr/>
          </p:nvSpPr>
          <p:spPr>
            <a:xfrm>
              <a:off x="8438388" y="713231"/>
              <a:ext cx="2580131" cy="1580388"/>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1" name="Google Shape;231;p9"/>
            <p:cNvSpPr/>
            <p:nvPr/>
          </p:nvSpPr>
          <p:spPr>
            <a:xfrm>
              <a:off x="8525256" y="1037843"/>
              <a:ext cx="2468879" cy="981455"/>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2" name="Google Shape;232;p9"/>
            <p:cNvSpPr/>
            <p:nvPr/>
          </p:nvSpPr>
          <p:spPr>
            <a:xfrm>
              <a:off x="8459724" y="734567"/>
              <a:ext cx="2500883" cy="1501139"/>
            </a:xfrm>
            <a:prstGeom prst="rect">
              <a:avLst/>
            </a:pr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33" name="Google Shape;233;p9"/>
          <p:cNvSpPr txBox="1"/>
          <p:nvPr/>
        </p:nvSpPr>
        <p:spPr>
          <a:xfrm>
            <a:off x="9426543" y="1724547"/>
            <a:ext cx="1983105" cy="668020"/>
          </a:xfrm>
          <a:prstGeom prst="rect">
            <a:avLst/>
          </a:prstGeom>
          <a:solidFill>
            <a:schemeClr val="accent1"/>
          </a:solidFill>
          <a:ln>
            <a:noFill/>
          </a:ln>
        </p:spPr>
        <p:txBody>
          <a:bodyPr anchorCtr="0" anchor="t" bIns="0" lIns="0" spcFirstLastPara="1" rIns="0" wrap="square" tIns="45700">
            <a:spAutoFit/>
          </a:bodyPr>
          <a:lstStyle/>
          <a:p>
            <a:pPr indent="-372110" lvl="0" marL="384175" marR="5080" rtl="0" algn="l">
              <a:lnSpc>
                <a:spcPct val="110000"/>
              </a:lnSpc>
              <a:spcBef>
                <a:spcPts val="0"/>
              </a:spcBef>
              <a:spcAft>
                <a:spcPts val="0"/>
              </a:spcAft>
              <a:buNone/>
            </a:pPr>
            <a:r>
              <a:rPr lang="en-US" sz="2200">
                <a:solidFill>
                  <a:srgbClr val="FFFFFF"/>
                </a:solidFill>
                <a:latin typeface="Arial"/>
                <a:ea typeface="Arial"/>
                <a:cs typeface="Arial"/>
                <a:sym typeface="Arial"/>
              </a:rPr>
              <a:t>Cast dictionary to  DataFrame</a:t>
            </a:r>
            <a:endParaRPr sz="2200">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